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83" r:id="rId4"/>
    <p:sldId id="284" r:id="rId5"/>
    <p:sldId id="285" r:id="rId6"/>
    <p:sldId id="286" r:id="rId7"/>
    <p:sldId id="287" r:id="rId8"/>
    <p:sldId id="288" r:id="rId9"/>
    <p:sldId id="289" r:id="rId10"/>
    <p:sldId id="290" r:id="rId11"/>
    <p:sldId id="292" r:id="rId12"/>
    <p:sldId id="293" r:id="rId13"/>
    <p:sldId id="294" r:id="rId14"/>
    <p:sldId id="299" r:id="rId15"/>
    <p:sldId id="296" r:id="rId16"/>
    <p:sldId id="258" r:id="rId17"/>
    <p:sldId id="259" r:id="rId18"/>
    <p:sldId id="260" r:id="rId19"/>
    <p:sldId id="300" r:id="rId20"/>
    <p:sldId id="301" r:id="rId21"/>
    <p:sldId id="261" r:id="rId22"/>
    <p:sldId id="302" r:id="rId23"/>
    <p:sldId id="264" r:id="rId24"/>
    <p:sldId id="265" r:id="rId25"/>
    <p:sldId id="266" r:id="rId26"/>
    <p:sldId id="267" r:id="rId27"/>
    <p:sldId id="268" r:id="rId28"/>
    <p:sldId id="305" r:id="rId29"/>
    <p:sldId id="271" r:id="rId30"/>
    <p:sldId id="304" r:id="rId31"/>
    <p:sldId id="272" r:id="rId32"/>
    <p:sldId id="273" r:id="rId33"/>
    <p:sldId id="275" r:id="rId34"/>
    <p:sldId id="276" r:id="rId35"/>
    <p:sldId id="279" r:id="rId36"/>
    <p:sldId id="281" r:id="rId37"/>
    <p:sldId id="282" r:id="rId38"/>
    <p:sldId id="269" r:id="rId39"/>
    <p:sldId id="298" r:id="rId40"/>
    <p:sldId id="303" r:id="rId41"/>
    <p:sldId id="306" r:id="rId4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9400" autoAdjust="0"/>
    <p:restoredTop sz="94660"/>
  </p:normalViewPr>
  <p:slideViewPr>
    <p:cSldViewPr snapToGrid="0">
      <p:cViewPr varScale="1">
        <p:scale>
          <a:sx n="92" d="100"/>
          <a:sy n="92" d="100"/>
        </p:scale>
        <p:origin x="114" y="5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79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g"/><Relationship Id="rId4" Type="http://schemas.openxmlformats.org/officeDocument/2006/relationships/image" Target="../media/image6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g"/><Relationship Id="rId4" Type="http://schemas.openxmlformats.org/officeDocument/2006/relationships/image" Target="../media/image50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54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jpg"/><Relationship Id="rId4" Type="http://schemas.openxmlformats.org/officeDocument/2006/relationships/image" Target="../media/image56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12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jpg"/><Relationship Id="rId14" Type="http://schemas.openxmlformats.org/officeDocument/2006/relationships/image" Target="../media/image13.jp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27D47-7DB6-4CED-A7D5-11A33D029A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26833" y="2869602"/>
            <a:ext cx="8915399" cy="2262781"/>
          </a:xfrm>
        </p:spPr>
        <p:txBody>
          <a:bodyPr>
            <a:normAutofit fontScale="90000"/>
          </a:bodyPr>
          <a:lstStyle/>
          <a:p>
            <a:r>
              <a:rPr lang="fr-FR" dirty="0"/>
              <a:t>Bienvenue</a:t>
            </a:r>
            <a:br>
              <a:rPr lang="fr-FR" dirty="0"/>
            </a:br>
            <a:r>
              <a:rPr lang="fr-FR" dirty="0"/>
              <a:t>à l’Assemblée Générale de</a:t>
            </a:r>
            <a:br>
              <a:rPr lang="fr-FR" dirty="0"/>
            </a:br>
            <a:r>
              <a:rPr lang="fr-FR" dirty="0"/>
              <a:t>Votre Foyer Rural</a:t>
            </a:r>
            <a:br>
              <a:rPr lang="fr-FR" dirty="0"/>
            </a:br>
            <a:r>
              <a:rPr lang="fr-FR" dirty="0"/>
              <a:t>« Les Trabecs »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340EEB-E433-4ECA-800F-D56F64294C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61214" y="6090275"/>
            <a:ext cx="5430786" cy="615326"/>
          </a:xfrm>
        </p:spPr>
        <p:txBody>
          <a:bodyPr>
            <a:normAutofit/>
          </a:bodyPr>
          <a:lstStyle/>
          <a:p>
            <a:r>
              <a:rPr lang="fr-FR" sz="2800" dirty="0"/>
              <a:t>Vendredi 6 septembre 2019</a:t>
            </a:r>
          </a:p>
        </p:txBody>
      </p:sp>
    </p:spTree>
    <p:extLst>
      <p:ext uri="{BB962C8B-B14F-4D97-AF65-F5344CB8AC3E}">
        <p14:creationId xmlns:p14="http://schemas.microsoft.com/office/powerpoint/2010/main" val="37634866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13286-324E-45CF-B8D7-7E2785F43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669" y="624110"/>
            <a:ext cx="4137059" cy="1280890"/>
          </a:xfrm>
        </p:spPr>
        <p:txBody>
          <a:bodyPr>
            <a:normAutofit/>
          </a:bodyPr>
          <a:lstStyle/>
          <a:p>
            <a:r>
              <a:rPr lang="fr-FR" sz="3200"/>
              <a:t>Djembe</a:t>
            </a:r>
            <a:br>
              <a:rPr lang="fr-FR" sz="3200"/>
            </a:br>
            <a:r>
              <a:rPr lang="fr-FR" sz="3200"/>
              <a:t>Danse Africaine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71554F-A6D5-4F6C-BC4F-21E914AC08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3956" y="2133600"/>
            <a:ext cx="4140772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1600" b="1" dirty="0">
                <a:solidFill>
                  <a:srgbClr val="000000"/>
                </a:solidFill>
              </a:rPr>
              <a:t>Céline Prévot</a:t>
            </a:r>
          </a:p>
          <a:p>
            <a:r>
              <a:rPr lang="fr-FR" altLang="fr-FR" sz="1600" dirty="0"/>
              <a:t>LE VENDREDI </a:t>
            </a:r>
          </a:p>
          <a:p>
            <a:r>
              <a:rPr lang="fr-FR" altLang="fr-FR" sz="1600" dirty="0" err="1"/>
              <a:t>Djembe</a:t>
            </a:r>
            <a:r>
              <a:rPr lang="fr-FR" altLang="fr-FR" sz="1600" dirty="0"/>
              <a:t> 19H30 à 20H30</a:t>
            </a:r>
          </a:p>
          <a:p>
            <a:r>
              <a:rPr lang="fr-FR" altLang="fr-FR" sz="1600" dirty="0"/>
              <a:t>Danse 20H30 à 21H30</a:t>
            </a:r>
          </a:p>
          <a:p>
            <a:r>
              <a:rPr lang="fr-FR" altLang="fr-FR" sz="1600" dirty="0"/>
              <a:t>Intervenant: MATT</a:t>
            </a:r>
          </a:p>
          <a:p>
            <a:endParaRPr lang="fr-FR" sz="1600" dirty="0">
              <a:solidFill>
                <a:srgbClr val="00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A71973-3107-40F2-BB17-FC3F712EF2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91916" y="1224619"/>
            <a:ext cx="5451627" cy="40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9785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540B0-4870-4AEA-81D9-EA4F29246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fr-FR" dirty="0"/>
              <a:t>VTT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30C76A-AF71-420C-94F0-D98E14CC4C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7627" y="1506682"/>
            <a:ext cx="10110355" cy="500841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b="1"/>
              <a:t>Laurent Caillet</a:t>
            </a:r>
          </a:p>
          <a:p>
            <a:r>
              <a:rPr lang="fr-FR"/>
              <a:t>Poursuite de l’activité le dimanche matin à 8h30. </a:t>
            </a:r>
          </a:p>
          <a:p>
            <a:r>
              <a:rPr lang="fr-FR"/>
              <a:t>Une dizaine de personnes en moyenne dont quelques nouveaux.</a:t>
            </a:r>
          </a:p>
          <a:p>
            <a:r>
              <a:rPr lang="fr-FR"/>
              <a:t>Les vélo électriques ont de plus en plus la cote.</a:t>
            </a:r>
          </a:p>
          <a:p>
            <a:r>
              <a:rPr lang="fr-FR"/>
              <a:t>Toujours les mêmes secteurs exploités : foret de Haye pour l'automne et l’hiver. Pierre La Treiche, Chaudeney, Maron et côtes de Toul pour le printemps et l'été. </a:t>
            </a:r>
          </a:p>
          <a:p>
            <a:r>
              <a:rPr lang="fr-FR"/>
              <a:t>Deux sorties pro : La deuille et la Lucéenne.</a:t>
            </a:r>
          </a:p>
          <a:p>
            <a:r>
              <a:rPr lang="fr-FR"/>
              <a:t>Week end famille à la Bresse le 18 mai : ballades VTT avec notre guide Jean Pascal Lenoir et marches avec notre guide Philippe Strubb.</a:t>
            </a:r>
          </a:p>
          <a:p>
            <a:r>
              <a:rPr lang="fr-FR"/>
              <a:t>La sortie annuelle le 04 aout de 70 kms au départ de MARSAL en Moselle organisée par Jean pascal Lenoir. Une quinzaine de personnes ont participé. Repas à la Spezzia pour finaliser une bonne journée.</a:t>
            </a:r>
          </a:p>
          <a:p>
            <a:r>
              <a:rPr lang="fr-FR"/>
              <a:t>Participation à la Caldé le 01 septembre pour sécuriser le parcours des coureurs.</a:t>
            </a:r>
          </a:p>
          <a:p>
            <a:r>
              <a:rPr lang="fr-FR"/>
              <a:t>Pas de lignes de chasse cette année...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354740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E9C0A-6122-4CBD-BC1F-CAE2C2B7A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670" y="624110"/>
            <a:ext cx="4038876" cy="1280890"/>
          </a:xfrm>
        </p:spPr>
        <p:txBody>
          <a:bodyPr>
            <a:normAutofit/>
          </a:bodyPr>
          <a:lstStyle/>
          <a:p>
            <a:r>
              <a:rPr lang="fr-FR" sz="3200"/>
              <a:t>Bibliothèque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A79A76-D899-41E1-9FEF-C56AFB3621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3956" y="2133600"/>
            <a:ext cx="4042589" cy="3777622"/>
          </a:xfrm>
        </p:spPr>
        <p:txBody>
          <a:bodyPr>
            <a:normAutofit/>
          </a:bodyPr>
          <a:lstStyle/>
          <a:p>
            <a:r>
              <a:rPr lang="fr-FR" sz="1600">
                <a:solidFill>
                  <a:srgbClr val="000000"/>
                </a:solidFill>
              </a:rPr>
              <a:t>Christian Willig</a:t>
            </a:r>
          </a:p>
          <a:p>
            <a:r>
              <a:rPr lang="fr-FR" sz="1600">
                <a:solidFill>
                  <a:srgbClr val="000000"/>
                </a:solidFill>
              </a:rPr>
              <a:t>Nicole Brust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6A84ABE-E664-43B6-918C-75C313AF4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1916" y="1004708"/>
            <a:ext cx="2639503" cy="197962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CC7B33E-48D0-4A0F-B904-2F64E02F66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2286" y="1004708"/>
            <a:ext cx="2639503" cy="19796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94DB5DE-2480-4704-8BBF-70B0D71192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2304" y="3508529"/>
            <a:ext cx="3179098" cy="2384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3958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7BF01-26B4-499F-BF5E-6A5F8F83D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Activités Physiques Ludiques</a:t>
            </a:r>
            <a:br>
              <a:rPr lang="fr-FR" dirty="0"/>
            </a:br>
            <a:r>
              <a:rPr lang="fr-FR" dirty="0"/>
              <a:t>pour les Enfants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8A5744-F449-43E5-AF13-514732A974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Nathalie Colin </a:t>
            </a:r>
          </a:p>
        </p:txBody>
      </p:sp>
    </p:spTree>
    <p:extLst>
      <p:ext uri="{BB962C8B-B14F-4D97-AF65-F5344CB8AC3E}">
        <p14:creationId xmlns:p14="http://schemas.microsoft.com/office/powerpoint/2010/main" val="857565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F92F7-B929-4723-8FAC-38127971A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669" y="624110"/>
            <a:ext cx="4137059" cy="128089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700"/>
              <a:t>Activités Manuelles pour les </a:t>
            </a:r>
            <a:r>
              <a:rPr lang="fr-FR" sz="2700"/>
              <a:t>enfants de 4 à 10 ans.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CC76A9FB-2AF2-4635-9901-3AD021F2D3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822" y="1905000"/>
            <a:ext cx="4947906" cy="455843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000000"/>
                </a:solidFill>
              </a:rPr>
              <a:t>Elodie </a:t>
            </a:r>
            <a:r>
              <a:rPr lang="en-US" sz="1600" b="1" dirty="0" err="1">
                <a:solidFill>
                  <a:srgbClr val="000000"/>
                </a:solidFill>
              </a:rPr>
              <a:t>Huet</a:t>
            </a:r>
            <a:endParaRPr lang="en-US" sz="1600" b="1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fr-FR" sz="1600" dirty="0">
                <a:solidFill>
                  <a:srgbClr val="000000"/>
                </a:solidFill>
              </a:rPr>
              <a:t>Certains samedi matin de 9h30 à 10h30 pour les 4 à 6 ans et de 10h30 à 11h30 pour les 7 à 10 ans.</a:t>
            </a:r>
          </a:p>
          <a:p>
            <a:pPr>
              <a:lnSpc>
                <a:spcPct val="90000"/>
              </a:lnSpc>
            </a:pPr>
            <a:r>
              <a:rPr lang="fr-FR" sz="1600" dirty="0">
                <a:solidFill>
                  <a:srgbClr val="000000"/>
                </a:solidFill>
              </a:rPr>
              <a:t>Activités créatives variées (peinture, collage, découpage, assemblage, jardinage...)</a:t>
            </a:r>
            <a:br>
              <a:rPr lang="fr-FR" sz="1600" dirty="0">
                <a:solidFill>
                  <a:srgbClr val="000000"/>
                </a:solidFill>
              </a:rPr>
            </a:br>
            <a:r>
              <a:rPr lang="fr-FR" sz="1600" dirty="0">
                <a:solidFill>
                  <a:srgbClr val="000000"/>
                </a:solidFill>
              </a:rPr>
              <a:t>En lien avec les événements de l'année et des saisons.</a:t>
            </a:r>
          </a:p>
          <a:p>
            <a:pPr>
              <a:lnSpc>
                <a:spcPct val="90000"/>
              </a:lnSpc>
            </a:pPr>
            <a:r>
              <a:rPr lang="fr-FR" sz="1600" dirty="0">
                <a:solidFill>
                  <a:srgbClr val="000000"/>
                </a:solidFill>
              </a:rPr>
              <a:t>11 enfants présents en moyenne </a:t>
            </a:r>
          </a:p>
          <a:p>
            <a:pPr>
              <a:lnSpc>
                <a:spcPct val="90000"/>
              </a:lnSpc>
            </a:pPr>
            <a:r>
              <a:rPr lang="fr-FR" sz="1600" dirty="0">
                <a:solidFill>
                  <a:srgbClr val="000000"/>
                </a:solidFill>
              </a:rPr>
              <a:t>la participation requière la simple adhésion au foyer. Participation du foyer a été de 80€. essentiellement de la récupération 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fr-FR" sz="1600" dirty="0">
                <a:solidFill>
                  <a:srgbClr val="000000"/>
                </a:solidFill>
              </a:rPr>
              <a:t>      Bilan positif pour les enfants comme pour moi. En route pour de nouvelles créations!</a:t>
            </a:r>
          </a:p>
          <a:p>
            <a:pPr>
              <a:lnSpc>
                <a:spcPct val="90000"/>
              </a:lnSpc>
            </a:pPr>
            <a:endParaRPr lang="en-US" sz="1200" dirty="0">
              <a:solidFill>
                <a:srgbClr val="00000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42DD2AD-E147-45AB-87E5-F8EB7A224E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219" r="-1" b="13194"/>
          <a:stretch/>
        </p:blipFill>
        <p:spPr>
          <a:xfrm rot="5400000">
            <a:off x="4768341" y="1946764"/>
            <a:ext cx="5288032" cy="264087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EE2EE80-FCC6-483A-9ACC-D84629D370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785" r="14771" b="-3"/>
          <a:stretch/>
        </p:blipFill>
        <p:spPr>
          <a:xfrm>
            <a:off x="8896519" y="623190"/>
            <a:ext cx="2647024" cy="256358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50448C6-0431-4A0B-A273-79931035D9A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560" r="-3" b="-3"/>
          <a:stretch/>
        </p:blipFill>
        <p:spPr>
          <a:xfrm>
            <a:off x="8896516" y="3347641"/>
            <a:ext cx="2647024" cy="2563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666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B91D5-98F9-4F74-BDD2-8FFFE93EF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Evènements Festifs et</a:t>
            </a:r>
            <a:br>
              <a:rPr lang="fr-FR" dirty="0"/>
            </a:br>
            <a:r>
              <a:rPr lang="fr-FR" dirty="0"/>
              <a:t>Ateliers ponctuels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2635C3-A8D5-4B84-8B8B-A0BDDCAFA4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457526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83BCAC70-09A5-48B5-8029-F85A8BB72E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E1CBD0-D8BB-4CAC-A9C6-E9C3E5FA4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>
            <a:normAutofit/>
          </a:bodyPr>
          <a:lstStyle/>
          <a:p>
            <a:r>
              <a:rPr lang="fr-FR" dirty="0"/>
              <a:t>Fête Patronale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C6559D2-9F20-4E9C-AC4C-57C83237E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8902B68E-7BCC-4B11-B856-CC77DB592C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5" y="2133600"/>
            <a:ext cx="3650278" cy="3774537"/>
          </a:xfrm>
        </p:spPr>
        <p:txBody>
          <a:bodyPr>
            <a:normAutofit/>
          </a:bodyPr>
          <a:lstStyle/>
          <a:p>
            <a:endParaRPr lang="en-US" sz="14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601F5A5-BC9D-4498-8C27-4A97D854F7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2" r="-4" b="-4"/>
          <a:stretch/>
        </p:blipFill>
        <p:spPr>
          <a:xfrm>
            <a:off x="4673497" y="645105"/>
            <a:ext cx="4045771" cy="303154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63AB38F-4668-476F-9DAA-6B89A974AE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248" r="18444" b="6"/>
          <a:stretch/>
        </p:blipFill>
        <p:spPr>
          <a:xfrm>
            <a:off x="4673499" y="3772312"/>
            <a:ext cx="2000678" cy="213408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8C7BD70-3381-4021-B666-3DA5198C32B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369" r="19311" b="6"/>
          <a:stretch/>
        </p:blipFill>
        <p:spPr>
          <a:xfrm>
            <a:off x="6775155" y="3772312"/>
            <a:ext cx="1944113" cy="21340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DDAF31B-28CE-4452-B853-A5E04CF48B9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3512" r="28165" b="-2"/>
          <a:stretch/>
        </p:blipFill>
        <p:spPr>
          <a:xfrm>
            <a:off x="8820246" y="648138"/>
            <a:ext cx="2687649" cy="5259998"/>
          </a:xfrm>
          <a:prstGeom prst="rect">
            <a:avLst/>
          </a:prstGeom>
        </p:spPr>
      </p:pic>
      <p:sp>
        <p:nvSpPr>
          <p:cNvPr id="33" name="Freeform 11">
            <a:extLst>
              <a:ext uri="{FF2B5EF4-FFF2-40B4-BE49-F238E27FC236}">
                <a16:creationId xmlns:a16="http://schemas.microsoft.com/office/drawing/2014/main" id="{9CE7CC10-0DB1-4161-A819-E8B27D7C1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8786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CE7FF-55C9-4A87-9431-28DE99E17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669" y="624110"/>
            <a:ext cx="4137059" cy="1280890"/>
          </a:xfrm>
        </p:spPr>
        <p:txBody>
          <a:bodyPr>
            <a:normAutofit/>
          </a:bodyPr>
          <a:lstStyle/>
          <a:p>
            <a:r>
              <a:rPr lang="fr-FR" sz="3200"/>
              <a:t>Marché d’automne</a:t>
            </a:r>
          </a:p>
        </p:txBody>
      </p:sp>
      <p:sp>
        <p:nvSpPr>
          <p:cNvPr id="19" name="Content Placeholder 10">
            <a:extLst>
              <a:ext uri="{FF2B5EF4-FFF2-40B4-BE49-F238E27FC236}">
                <a16:creationId xmlns:a16="http://schemas.microsoft.com/office/drawing/2014/main" id="{58091F64-B226-4D1B-9698-3D1C9DE90D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5573" y="2133600"/>
            <a:ext cx="4879155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1600" dirty="0">
              <a:solidFill>
                <a:srgbClr val="000000"/>
              </a:solidFill>
            </a:endParaRPr>
          </a:p>
          <a:p>
            <a:r>
              <a:rPr lang="fr-FR" dirty="0"/>
              <a:t>3 200 visiteurs.</a:t>
            </a:r>
          </a:p>
          <a:p>
            <a:r>
              <a:rPr lang="fr-FR" dirty="0"/>
              <a:t>40 exposants</a:t>
            </a:r>
          </a:p>
          <a:p>
            <a:r>
              <a:rPr lang="fr-FR" dirty="0"/>
              <a:t>10 associations</a:t>
            </a:r>
          </a:p>
          <a:p>
            <a:r>
              <a:rPr lang="fr-FR" dirty="0"/>
              <a:t>Part pour chaque association : 2 043 €</a:t>
            </a:r>
            <a:endParaRPr lang="fr-FR" sz="1600" dirty="0">
              <a:solidFill>
                <a:srgbClr val="00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31ABD8-FE2C-4E74-A0DC-985F05B8E4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999" r="29546" b="1"/>
          <a:stretch/>
        </p:blipFill>
        <p:spPr>
          <a:xfrm>
            <a:off x="6091916" y="623190"/>
            <a:ext cx="2640877" cy="52880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C78BBE3-B09B-43D2-89AC-50304F42FF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235" r="41223" b="1"/>
          <a:stretch/>
        </p:blipFill>
        <p:spPr>
          <a:xfrm>
            <a:off x="8896519" y="623190"/>
            <a:ext cx="2647024" cy="528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6878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FBFE3618-8387-4153-870E-99EA1B978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CBBB2E-42DB-4AD9-A4BB-25738F784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>
            <a:normAutofit/>
          </a:bodyPr>
          <a:lstStyle/>
          <a:p>
            <a:r>
              <a:rPr lang="en-US"/>
              <a:t>Halloween</a:t>
            </a:r>
            <a:endParaRPr lang="fr-FR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B99A42A-5548-4BB8-9115-A05821C360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Content Placeholder 12">
            <a:extLst>
              <a:ext uri="{FF2B5EF4-FFF2-40B4-BE49-F238E27FC236}">
                <a16:creationId xmlns:a16="http://schemas.microsoft.com/office/drawing/2014/main" id="{52072D70-4F94-48A7-8A4C-83AA0E1B8C33}"/>
              </a:ext>
            </a:extLst>
          </p:cNvPr>
          <p:cNvSpPr txBox="1">
            <a:spLocks/>
          </p:cNvSpPr>
          <p:nvPr/>
        </p:nvSpPr>
        <p:spPr>
          <a:xfrm>
            <a:off x="570216" y="1691429"/>
            <a:ext cx="5990566" cy="407929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Valerie et Annick</a:t>
            </a:r>
          </a:p>
          <a:p>
            <a:endParaRPr lang="en-US" dirty="0"/>
          </a:p>
          <a:p>
            <a:r>
              <a:rPr lang="fr-FR" dirty="0"/>
              <a:t>environ 30 enfants.</a:t>
            </a:r>
          </a:p>
          <a:p>
            <a:r>
              <a:rPr lang="fr-FR" dirty="0"/>
              <a:t>Un goûter, une histoire. 2 groupes ont été faire du porte à porte séparément. Puis, marche dans le noir dans le Redan. Pendant ce temps, les bonbons récoltés ont été répartis en sachets par les filles d’Annick.</a:t>
            </a:r>
          </a:p>
          <a:p>
            <a:r>
              <a:rPr lang="fr-FR" dirty="0"/>
              <a:t>Bilan financier : - 80 € environ.</a:t>
            </a:r>
          </a:p>
          <a:p>
            <a:r>
              <a:rPr lang="fr-FR" dirty="0"/>
              <a:t>bonne ambiance</a:t>
            </a:r>
          </a:p>
          <a:p>
            <a:endParaRPr lang="fr-FR" dirty="0"/>
          </a:p>
          <a:p>
            <a:pPr marL="0" indent="0">
              <a:buNone/>
            </a:pPr>
            <a:r>
              <a:rPr lang="fr-FR" dirty="0"/>
              <a:t>Bilan très positif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44B9FF-F4A9-4E0D-8FAB-2FD022D959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0782" y="658875"/>
            <a:ext cx="5012338" cy="3759253"/>
          </a:xfrm>
          <a:prstGeom prst="rect">
            <a:avLst/>
          </a:prstGeom>
        </p:spPr>
      </p:pic>
      <p:sp>
        <p:nvSpPr>
          <p:cNvPr id="25" name="Freeform 11">
            <a:extLst>
              <a:ext uri="{FF2B5EF4-FFF2-40B4-BE49-F238E27FC236}">
                <a16:creationId xmlns:a16="http://schemas.microsoft.com/office/drawing/2014/main" id="{D49441E5-946F-46B3-BDD2-BAD088532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2514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40878-1D87-4284-92F5-CF938E1ED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Atelier Cuisine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D18338-2A38-4B06-B298-B5C2CE8AB3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8964" y="1413163"/>
            <a:ext cx="9405648" cy="4904509"/>
          </a:xfrm>
        </p:spPr>
        <p:txBody>
          <a:bodyPr>
            <a:normAutofit/>
          </a:bodyPr>
          <a:lstStyle/>
          <a:p>
            <a:r>
              <a:rPr lang="fr-FR" b="1" dirty="0"/>
              <a:t>Danielle </a:t>
            </a:r>
            <a:r>
              <a:rPr lang="fr-FR" b="1" dirty="0" err="1"/>
              <a:t>Hornut</a:t>
            </a:r>
            <a:r>
              <a:rPr lang="fr-FR" b="1" dirty="0"/>
              <a:t> et Pascale Colin</a:t>
            </a:r>
          </a:p>
          <a:p>
            <a:r>
              <a:rPr lang="fr-FR" dirty="0"/>
              <a:t>3 propositions dans l’année:</a:t>
            </a:r>
          </a:p>
          <a:p>
            <a:pPr lvl="1"/>
            <a:r>
              <a:rPr lang="fr-FR" dirty="0"/>
              <a:t>autour du potiron le 11 novembre: de l’entrée au dessert.</a:t>
            </a:r>
            <a:br>
              <a:rPr lang="fr-FR" dirty="0"/>
            </a:br>
            <a:r>
              <a:rPr lang="fr-FR" dirty="0"/>
              <a:t>Repas le soir en familles.</a:t>
            </a:r>
            <a:br>
              <a:rPr lang="fr-FR" dirty="0"/>
            </a:br>
            <a:r>
              <a:rPr lang="fr-FR" dirty="0"/>
              <a:t>bonne participation</a:t>
            </a:r>
            <a:br>
              <a:rPr lang="fr-FR" dirty="0"/>
            </a:br>
            <a:endParaRPr lang="fr-FR" dirty="0"/>
          </a:p>
          <a:p>
            <a:pPr lvl="1"/>
            <a:r>
              <a:rPr lang="fr-FR" dirty="0"/>
              <a:t>autour du fromage le 2 mars</a:t>
            </a:r>
          </a:p>
          <a:p>
            <a:pPr lvl="1"/>
            <a:r>
              <a:rPr lang="fr-FR" dirty="0"/>
              <a:t>marche gourmande autour du village le 25 mai</a:t>
            </a:r>
            <a:br>
              <a:rPr lang="fr-FR" dirty="0"/>
            </a:br>
            <a:br>
              <a:rPr lang="fr-FR" dirty="0"/>
            </a:br>
            <a:r>
              <a:rPr lang="fr-FR" dirty="0"/>
              <a:t>Annulation: pas assez d’inscriptions ou inscriptions trop tardives pour les deux dernières propositions.</a:t>
            </a:r>
          </a:p>
          <a:p>
            <a:pPr marL="457200" lvl="1" indent="0">
              <a:buNone/>
            </a:pPr>
            <a:endParaRPr lang="fr-FR" b="1" u="sng" dirty="0"/>
          </a:p>
          <a:p>
            <a:pPr marL="457200" lvl="1" indent="0">
              <a:buNone/>
            </a:pPr>
            <a:r>
              <a:rPr lang="fr-FR" b="1" u="sng" dirty="0"/>
              <a:t>Perspectives pour l'année 2019/2020</a:t>
            </a:r>
            <a:br>
              <a:rPr lang="fr-FR" b="1" dirty="0"/>
            </a:br>
            <a:r>
              <a:rPr lang="fr-FR" b="1" dirty="0"/>
              <a:t>Atelier culinaire au fil des saisons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1910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C08E5-AD79-4AE2-9CE0-E8545B7D7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Déroulé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D3DC3C-C5C6-4135-9107-ACAD47E05C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1500" y="1536700"/>
            <a:ext cx="6248400" cy="4508500"/>
          </a:xfrm>
        </p:spPr>
        <p:txBody>
          <a:bodyPr>
            <a:noAutofit/>
          </a:bodyPr>
          <a:lstStyle/>
          <a:p>
            <a:r>
              <a:rPr lang="fr-FR" sz="3600" dirty="0"/>
              <a:t>Rapport moral</a:t>
            </a:r>
          </a:p>
          <a:p>
            <a:r>
              <a:rPr lang="fr-FR" sz="3600" dirty="0"/>
              <a:t>Rapport d’activités</a:t>
            </a:r>
          </a:p>
          <a:p>
            <a:r>
              <a:rPr lang="fr-FR" sz="3600" dirty="0"/>
              <a:t>Rapport financier</a:t>
            </a:r>
          </a:p>
          <a:p>
            <a:r>
              <a:rPr lang="fr-FR" sz="3600" dirty="0"/>
              <a:t>Election du nouveau CA</a:t>
            </a:r>
          </a:p>
          <a:p>
            <a:endParaRPr lang="fr-FR" sz="3600" dirty="0"/>
          </a:p>
          <a:p>
            <a:r>
              <a:rPr lang="fr-FR" sz="3600" dirty="0"/>
              <a:t>Apéritif</a:t>
            </a:r>
          </a:p>
        </p:txBody>
      </p:sp>
    </p:spTree>
    <p:extLst>
      <p:ext uri="{BB962C8B-B14F-4D97-AF65-F5344CB8AC3E}">
        <p14:creationId xmlns:p14="http://schemas.microsoft.com/office/powerpoint/2010/main" val="27033473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5E82F-E0E3-461B-A51E-DEC70D9EF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Partenariat du Foyer Rural avec le Téléthon/</a:t>
            </a:r>
            <a:r>
              <a:rPr lang="fr-FR" dirty="0" err="1"/>
              <a:t>Villeython</a:t>
            </a:r>
            <a:endParaRPr lang="fr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7E9743-CE41-4F59-905A-E5F9ACF86C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Le Téléthon/</a:t>
            </a:r>
            <a:r>
              <a:rPr lang="fr-FR" dirty="0" err="1"/>
              <a:t>Villeython</a:t>
            </a:r>
            <a:r>
              <a:rPr lang="fr-FR" dirty="0"/>
              <a:t> est indépendant du Foyer Rural mais un partenariat est établi avec lui.</a:t>
            </a:r>
            <a:br>
              <a:rPr lang="fr-FR" dirty="0"/>
            </a:br>
            <a:r>
              <a:rPr lang="fr-FR" dirty="0"/>
              <a:t>Cela permet de concilier l’ensemble : assurance, prêt de matériel de cuisine, participation dans l’atelier créatif…</a:t>
            </a:r>
            <a:br>
              <a:rPr lang="fr-FR" dirty="0"/>
            </a:br>
            <a:endParaRPr lang="fr-FR" dirty="0"/>
          </a:p>
          <a:p>
            <a:pPr marL="0" indent="0">
              <a:buNone/>
            </a:pPr>
            <a:r>
              <a:rPr lang="fr-FR" b="1" u="sng" dirty="0"/>
              <a:t>Perspectives pour l'année 2019/2020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Poursuite du partenariat.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348339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403EA-DA5E-4008-8C0B-8444CA8F7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669" y="624110"/>
            <a:ext cx="4137059" cy="1280890"/>
          </a:xfrm>
        </p:spPr>
        <p:txBody>
          <a:bodyPr>
            <a:normAutofit/>
          </a:bodyPr>
          <a:lstStyle/>
          <a:p>
            <a:r>
              <a:rPr lang="en-US" sz="3200" dirty="0"/>
              <a:t>St Nicolas</a:t>
            </a:r>
            <a:endParaRPr lang="fr-FR" sz="3200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717BAC02-5AF7-4A5F-A461-EB9C0B2F0E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3956" y="2133600"/>
            <a:ext cx="4140772" cy="3777622"/>
          </a:xfrm>
        </p:spPr>
        <p:txBody>
          <a:bodyPr>
            <a:normAutofit/>
          </a:bodyPr>
          <a:lstStyle/>
          <a:p>
            <a:r>
              <a:rPr lang="fr-FR" dirty="0"/>
              <a:t>Super météo, bonne ambiance. Bonnes quantités de </a:t>
            </a:r>
            <a:r>
              <a:rPr lang="fr-FR" dirty="0" err="1"/>
              <a:t>flams</a:t>
            </a:r>
            <a:r>
              <a:rPr lang="fr-FR" dirty="0"/>
              <a:t>, vin chaud, pains d’épices, etc.</a:t>
            </a:r>
          </a:p>
          <a:p>
            <a:r>
              <a:rPr lang="fr-FR" dirty="0"/>
              <a:t>Coûts : 179,57€</a:t>
            </a:r>
          </a:p>
          <a:p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07A1642-4052-4CF7-934A-0E2F0C3407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73" r="55772" b="1"/>
          <a:stretch/>
        </p:blipFill>
        <p:spPr>
          <a:xfrm>
            <a:off x="6091919" y="623187"/>
            <a:ext cx="2640877" cy="52880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7FF87E4-1F94-44A5-96EC-09DB4D23A3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2556" b="-3"/>
          <a:stretch/>
        </p:blipFill>
        <p:spPr>
          <a:xfrm>
            <a:off x="8896519" y="623190"/>
            <a:ext cx="2647024" cy="25635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BA4D42F-A1CB-4EC7-A73D-AC7FA13AFA9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560" r="-3" b="-3"/>
          <a:stretch/>
        </p:blipFill>
        <p:spPr>
          <a:xfrm>
            <a:off x="8896516" y="3347641"/>
            <a:ext cx="2647024" cy="2563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3314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B7F5B-908F-46FE-88F3-0121AF0B7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St Sylvestre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56B7F4-DD03-4205-AEC0-83ADE092A5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62 personnes.</a:t>
            </a:r>
          </a:p>
          <a:p>
            <a:r>
              <a:rPr lang="fr-FR" dirty="0"/>
              <a:t>Bonne ambiance.</a:t>
            </a:r>
          </a:p>
          <a:p>
            <a:endParaRPr lang="fr-FR" dirty="0"/>
          </a:p>
          <a:p>
            <a:r>
              <a:rPr lang="fr-FR" dirty="0"/>
              <a:t>Cout = 120€ SACEM</a:t>
            </a:r>
          </a:p>
        </p:txBody>
      </p:sp>
    </p:spTree>
    <p:extLst>
      <p:ext uri="{BB962C8B-B14F-4D97-AF65-F5344CB8AC3E}">
        <p14:creationId xmlns:p14="http://schemas.microsoft.com/office/powerpoint/2010/main" val="18044161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A91C4-78CD-4F0C-B274-82B4709CE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6455" y="292477"/>
            <a:ext cx="4951892" cy="2991926"/>
          </a:xfrm>
        </p:spPr>
        <p:txBody>
          <a:bodyPr>
            <a:normAutofit/>
          </a:bodyPr>
          <a:lstStyle/>
          <a:p>
            <a:r>
              <a:rPr lang="en-US" sz="3200" dirty="0"/>
              <a:t>Atelier Galette </a:t>
            </a: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Voeux et Galette</a:t>
            </a:r>
            <a:endParaRPr lang="fr-FR" sz="3200" dirty="0"/>
          </a:p>
        </p:txBody>
      </p:sp>
      <p:sp>
        <p:nvSpPr>
          <p:cNvPr id="26" name="Content Placeholder 12">
            <a:extLst>
              <a:ext uri="{FF2B5EF4-FFF2-40B4-BE49-F238E27FC236}">
                <a16:creationId xmlns:a16="http://schemas.microsoft.com/office/drawing/2014/main" id="{56EF7600-8716-4FE0-88AF-099243BB88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3956" y="2133600"/>
            <a:ext cx="4140772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1" dirty="0">
                <a:solidFill>
                  <a:srgbClr val="000000"/>
                </a:solidFill>
              </a:rPr>
              <a:t>Nathalie Colin</a:t>
            </a:r>
          </a:p>
          <a:p>
            <a:r>
              <a:rPr lang="fr-FR" dirty="0"/>
              <a:t>Moins de monde que d’habitude (env. 50 personnes), mais sympathique. </a:t>
            </a:r>
          </a:p>
          <a:p>
            <a:r>
              <a:rPr lang="fr-FR" dirty="0"/>
              <a:t>Atelier galette efficace.</a:t>
            </a:r>
          </a:p>
          <a:p>
            <a:r>
              <a:rPr lang="fr-FR" dirty="0"/>
              <a:t>Balade familiale : 10 personnes. Point historique sur le cimetière.</a:t>
            </a:r>
          </a:p>
          <a:p>
            <a:r>
              <a:rPr lang="fr-FR" dirty="0"/>
              <a:t>Bilan financier : -100€</a:t>
            </a: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640F362-5CB0-43D8-B298-80458AB6A0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272" r="52273" b="1"/>
          <a:stretch/>
        </p:blipFill>
        <p:spPr>
          <a:xfrm>
            <a:off x="8910276" y="559954"/>
            <a:ext cx="2640877" cy="52880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64D2F6F-B6B7-4393-BF9B-CE9561C4DF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2556" b="-3"/>
          <a:stretch/>
        </p:blipFill>
        <p:spPr>
          <a:xfrm>
            <a:off x="6096000" y="559954"/>
            <a:ext cx="2647024" cy="25635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074C3F8-139B-4262-8173-BAC84605921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79" r="20477" b="-3"/>
          <a:stretch/>
        </p:blipFill>
        <p:spPr>
          <a:xfrm>
            <a:off x="6096000" y="3284403"/>
            <a:ext cx="2647024" cy="2563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9133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6FBB7748-2D90-47F9-B603-E5BBDF0D9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C8E4BD-DF17-4D8C-B4D3-2A9789F1A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4611708" cy="1259894"/>
          </a:xfrm>
        </p:spPr>
        <p:txBody>
          <a:bodyPr>
            <a:normAutofit/>
          </a:bodyPr>
          <a:lstStyle/>
          <a:p>
            <a:r>
              <a:rPr lang="en-US" dirty="0" err="1"/>
              <a:t>Repas</a:t>
            </a:r>
            <a:r>
              <a:rPr lang="en-US" dirty="0"/>
              <a:t> des </a:t>
            </a:r>
            <a:r>
              <a:rPr lang="en-US" dirty="0" err="1"/>
              <a:t>Anciens</a:t>
            </a:r>
            <a:endParaRPr lang="fr-FR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C20C5A4-6D50-41E8-9A9F-5333A0B3A1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C9859FD-C7EB-4DCF-8000-53B73BCEDB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69631" y="3513209"/>
            <a:ext cx="3468976" cy="2601732"/>
          </a:xfrm>
        </p:spPr>
      </p:pic>
      <p:sp>
        <p:nvSpPr>
          <p:cNvPr id="18" name="Freeform 11">
            <a:extLst>
              <a:ext uri="{FF2B5EF4-FFF2-40B4-BE49-F238E27FC236}">
                <a16:creationId xmlns:a16="http://schemas.microsoft.com/office/drawing/2014/main" id="{FFE5CE31-B04A-4257-8666-7E23A80B15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F18027B-46B7-491A-B66C-A800F020E3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9631" y="645106"/>
            <a:ext cx="3468976" cy="2601732"/>
          </a:xfrm>
          <a:prstGeom prst="rect">
            <a:avLst/>
          </a:prstGeom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B496AB4D-3C95-4101-8761-C51CE662786E}"/>
              </a:ext>
            </a:extLst>
          </p:cNvPr>
          <p:cNvSpPr txBox="1">
            <a:spLocks/>
          </p:cNvSpPr>
          <p:nvPr/>
        </p:nvSpPr>
        <p:spPr>
          <a:xfrm>
            <a:off x="1683956" y="1485899"/>
            <a:ext cx="5631244" cy="46290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42 personnes.</a:t>
            </a:r>
          </a:p>
          <a:p>
            <a:r>
              <a:rPr lang="fr-FR" dirty="0"/>
              <a:t>Musicien : 150€</a:t>
            </a:r>
          </a:p>
          <a:p>
            <a:r>
              <a:rPr lang="fr-FR" dirty="0"/>
              <a:t>Bilan financier = -1700€</a:t>
            </a:r>
          </a:p>
          <a:p>
            <a:r>
              <a:rPr lang="fr-FR" dirty="0"/>
              <a:t>Pour l’année prochaine, propositions de traiteurs (La Jument Verte ou Mme Lung)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531119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9959E-B63A-44E0-A636-77C604897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670" y="624110"/>
            <a:ext cx="4038876" cy="1280890"/>
          </a:xfrm>
        </p:spPr>
        <p:txBody>
          <a:bodyPr>
            <a:normAutofit/>
          </a:bodyPr>
          <a:lstStyle/>
          <a:p>
            <a:r>
              <a:rPr lang="en-US" sz="3200"/>
              <a:t>Expo Papillons</a:t>
            </a:r>
            <a:endParaRPr lang="fr-FR" sz="3200"/>
          </a:p>
        </p:txBody>
      </p:sp>
      <p:sp>
        <p:nvSpPr>
          <p:cNvPr id="37" name="Content Placeholder 23">
            <a:extLst>
              <a:ext uri="{FF2B5EF4-FFF2-40B4-BE49-F238E27FC236}">
                <a16:creationId xmlns:a16="http://schemas.microsoft.com/office/drawing/2014/main" id="{C6020157-88AC-428D-8CE2-6797AEA52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3956" y="2133600"/>
            <a:ext cx="4042589" cy="3777622"/>
          </a:xfrm>
        </p:spPr>
        <p:txBody>
          <a:bodyPr>
            <a:normAutofit/>
          </a:bodyPr>
          <a:lstStyle/>
          <a:p>
            <a:endParaRPr lang="en-US" sz="1600">
              <a:solidFill>
                <a:srgbClr val="00000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615F8BB-CCD7-4F67-AAA6-0D8E274DC7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1916" y="1004708"/>
            <a:ext cx="2639503" cy="19796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594A6C1-5320-4CB9-8CC6-1C9F2A44AC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2286" y="1004708"/>
            <a:ext cx="2639503" cy="1979627"/>
          </a:xfrm>
          <a:prstGeom prst="rect">
            <a:avLst/>
          </a:prstGeom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3C89CA7-3024-4BBF-BA75-CF9DDE60D2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2304" y="3508529"/>
            <a:ext cx="3179098" cy="2384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430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7E49F0ED-E5D3-4EB2-AB34-E99E2915D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28" name="Freeform 11">
              <a:extLst>
                <a:ext uri="{FF2B5EF4-FFF2-40B4-BE49-F238E27FC236}">
                  <a16:creationId xmlns:a16="http://schemas.microsoft.com/office/drawing/2014/main" id="{D82241F3-F13A-4D62-9151-DFE50DEF3F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2">
              <a:extLst>
                <a:ext uri="{FF2B5EF4-FFF2-40B4-BE49-F238E27FC236}">
                  <a16:creationId xmlns:a16="http://schemas.microsoft.com/office/drawing/2014/main" id="{77C02E5B-7A95-4E68-A965-5B4B0F0274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3">
              <a:extLst>
                <a:ext uri="{FF2B5EF4-FFF2-40B4-BE49-F238E27FC236}">
                  <a16:creationId xmlns:a16="http://schemas.microsoft.com/office/drawing/2014/main" id="{050EB2CF-289E-4AB8-ABD4-34025D3B2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4">
              <a:extLst>
                <a:ext uri="{FF2B5EF4-FFF2-40B4-BE49-F238E27FC236}">
                  <a16:creationId xmlns:a16="http://schemas.microsoft.com/office/drawing/2014/main" id="{90164205-E159-40A9-97A9-661973B26B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5">
              <a:extLst>
                <a:ext uri="{FF2B5EF4-FFF2-40B4-BE49-F238E27FC236}">
                  <a16:creationId xmlns:a16="http://schemas.microsoft.com/office/drawing/2014/main" id="{CF9ED45F-87C7-45A2-AE1C-0BBC191757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16">
              <a:extLst>
                <a:ext uri="{FF2B5EF4-FFF2-40B4-BE49-F238E27FC236}">
                  <a16:creationId xmlns:a16="http://schemas.microsoft.com/office/drawing/2014/main" id="{114FE1A0-D432-410C-990C-8807FC97F8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17">
              <a:extLst>
                <a:ext uri="{FF2B5EF4-FFF2-40B4-BE49-F238E27FC236}">
                  <a16:creationId xmlns:a16="http://schemas.microsoft.com/office/drawing/2014/main" id="{423C4936-89DA-47EF-9E1D-DFB22E54C6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18">
              <a:extLst>
                <a:ext uri="{FF2B5EF4-FFF2-40B4-BE49-F238E27FC236}">
                  <a16:creationId xmlns:a16="http://schemas.microsoft.com/office/drawing/2014/main" id="{D7C45CAE-CBD0-447A-99C2-0E6D80A52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6" name="Freeform 19">
              <a:extLst>
                <a:ext uri="{FF2B5EF4-FFF2-40B4-BE49-F238E27FC236}">
                  <a16:creationId xmlns:a16="http://schemas.microsoft.com/office/drawing/2014/main" id="{52F61369-C986-4D09-ABFE-A3BCC7C7A0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7" name="Freeform 20">
              <a:extLst>
                <a:ext uri="{FF2B5EF4-FFF2-40B4-BE49-F238E27FC236}">
                  <a16:creationId xmlns:a16="http://schemas.microsoft.com/office/drawing/2014/main" id="{B8C8841E-4018-419C-8030-E66631C68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21">
              <a:extLst>
                <a:ext uri="{FF2B5EF4-FFF2-40B4-BE49-F238E27FC236}">
                  <a16:creationId xmlns:a16="http://schemas.microsoft.com/office/drawing/2014/main" id="{2F51C11C-98AC-42E2-B24F-FD0E1B30E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22">
              <a:extLst>
                <a:ext uri="{FF2B5EF4-FFF2-40B4-BE49-F238E27FC236}">
                  <a16:creationId xmlns:a16="http://schemas.microsoft.com/office/drawing/2014/main" id="{D6C32B1D-8DB7-402B-B945-2F8DFDAF76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AEB5FC2-D599-49D2-8074-72A597F337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32"/>
            <a:ext cx="2356675" cy="6853285"/>
            <a:chOff x="6627813" y="195454"/>
            <a:chExt cx="1952625" cy="5678297"/>
          </a:xfrm>
        </p:grpSpPr>
        <p:sp>
          <p:nvSpPr>
            <p:cNvPr id="42" name="Freeform 27">
              <a:extLst>
                <a:ext uri="{FF2B5EF4-FFF2-40B4-BE49-F238E27FC236}">
                  <a16:creationId xmlns:a16="http://schemas.microsoft.com/office/drawing/2014/main" id="{79001083-BB60-4D96-814B-F25AE1DEEA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3" name="Freeform 28">
              <a:extLst>
                <a:ext uri="{FF2B5EF4-FFF2-40B4-BE49-F238E27FC236}">
                  <a16:creationId xmlns:a16="http://schemas.microsoft.com/office/drawing/2014/main" id="{EE833565-A442-4A69-B3BE-84BB625820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4" name="Freeform 29">
              <a:extLst>
                <a:ext uri="{FF2B5EF4-FFF2-40B4-BE49-F238E27FC236}">
                  <a16:creationId xmlns:a16="http://schemas.microsoft.com/office/drawing/2014/main" id="{6CB308E4-BBE8-483C-AE17-6F534F2F17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5" name="Freeform 30">
              <a:extLst>
                <a:ext uri="{FF2B5EF4-FFF2-40B4-BE49-F238E27FC236}">
                  <a16:creationId xmlns:a16="http://schemas.microsoft.com/office/drawing/2014/main" id="{CCDB95CC-7E9F-4F7B-943D-6F7D459A89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6" name="Freeform 31">
              <a:extLst>
                <a:ext uri="{FF2B5EF4-FFF2-40B4-BE49-F238E27FC236}">
                  <a16:creationId xmlns:a16="http://schemas.microsoft.com/office/drawing/2014/main" id="{965E483B-92F3-4B63-B62A-71528FBB07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7" name="Freeform 32">
              <a:extLst>
                <a:ext uri="{FF2B5EF4-FFF2-40B4-BE49-F238E27FC236}">
                  <a16:creationId xmlns:a16="http://schemas.microsoft.com/office/drawing/2014/main" id="{99A5189F-85D7-4779-A61D-A852B0D812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8" name="Freeform 33">
              <a:extLst>
                <a:ext uri="{FF2B5EF4-FFF2-40B4-BE49-F238E27FC236}">
                  <a16:creationId xmlns:a16="http://schemas.microsoft.com/office/drawing/2014/main" id="{E06D88BD-857F-47FB-81D2-A167F20978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9" name="Freeform 34">
              <a:extLst>
                <a:ext uri="{FF2B5EF4-FFF2-40B4-BE49-F238E27FC236}">
                  <a16:creationId xmlns:a16="http://schemas.microsoft.com/office/drawing/2014/main" id="{F7283EBD-8BAA-4031-BA17-0E0FA80F5B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0" name="Freeform 35">
              <a:extLst>
                <a:ext uri="{FF2B5EF4-FFF2-40B4-BE49-F238E27FC236}">
                  <a16:creationId xmlns:a16="http://schemas.microsoft.com/office/drawing/2014/main" id="{4D1529BE-894C-40DF-A64E-762FA30A80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36">
              <a:extLst>
                <a:ext uri="{FF2B5EF4-FFF2-40B4-BE49-F238E27FC236}">
                  <a16:creationId xmlns:a16="http://schemas.microsoft.com/office/drawing/2014/main" id="{115074EA-73D2-47AE-B9A6-A6AA8B929E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37">
              <a:extLst>
                <a:ext uri="{FF2B5EF4-FFF2-40B4-BE49-F238E27FC236}">
                  <a16:creationId xmlns:a16="http://schemas.microsoft.com/office/drawing/2014/main" id="{E2B556AB-2128-43FA-9B4A-188360088F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8">
              <a:extLst>
                <a:ext uri="{FF2B5EF4-FFF2-40B4-BE49-F238E27FC236}">
                  <a16:creationId xmlns:a16="http://schemas.microsoft.com/office/drawing/2014/main" id="{8947B3EB-FE63-42E7-8F6D-2253479903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55" name="Rectangle 54">
            <a:extLst>
              <a:ext uri="{FF2B5EF4-FFF2-40B4-BE49-F238E27FC236}">
                <a16:creationId xmlns:a16="http://schemas.microsoft.com/office/drawing/2014/main" id="{527F902C-274E-4590-8CDC-805C442B2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7" name="Freeform 6">
            <a:extLst>
              <a:ext uri="{FF2B5EF4-FFF2-40B4-BE49-F238E27FC236}">
                <a16:creationId xmlns:a16="http://schemas.microsoft.com/office/drawing/2014/main" id="{45AAF390-85A5-45FE-95DC-46D9F0BD1A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53B947-153F-47C1-B9C0-44A3F546D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13" y="4161453"/>
            <a:ext cx="8915399" cy="143719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Carnaval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DE10935F-7C33-4289-97CB-D4D87E0161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3" y="5598647"/>
            <a:ext cx="8915399" cy="52275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Elodie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F5AFBD0-1482-444C-8E37-B78E1DC33A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518" r="28107" b="4"/>
          <a:stretch/>
        </p:blipFill>
        <p:spPr>
          <a:xfrm>
            <a:off x="2589213" y="634963"/>
            <a:ext cx="2108198" cy="326837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4A0B598-53F6-4794-B55C-4B2DE08333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968" r="19656" b="4"/>
          <a:stretch/>
        </p:blipFill>
        <p:spPr>
          <a:xfrm>
            <a:off x="4858279" y="631823"/>
            <a:ext cx="2108198" cy="32683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D1E189D-F253-4D31-A59F-7E3F9FA2693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113" r="27511" b="4"/>
          <a:stretch/>
        </p:blipFill>
        <p:spPr>
          <a:xfrm>
            <a:off x="7127345" y="631823"/>
            <a:ext cx="2108198" cy="326837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B1FC625-3162-4CA1-84E2-D5E45BE2067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7143" r="24482" b="4"/>
          <a:stretch/>
        </p:blipFill>
        <p:spPr>
          <a:xfrm>
            <a:off x="9396410" y="631823"/>
            <a:ext cx="2108198" cy="3268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9044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8A4B381F-0613-4635-9FF1-7F138E9087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E2CDD211-CC70-4A05-B57A-0C7AF10EC3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2">
              <a:extLst>
                <a:ext uri="{FF2B5EF4-FFF2-40B4-BE49-F238E27FC236}">
                  <a16:creationId xmlns:a16="http://schemas.microsoft.com/office/drawing/2014/main" id="{FB3D49A7-66BC-4C31-9FCE-024EBC631A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3">
              <a:extLst>
                <a:ext uri="{FF2B5EF4-FFF2-40B4-BE49-F238E27FC236}">
                  <a16:creationId xmlns:a16="http://schemas.microsoft.com/office/drawing/2014/main" id="{891BBF88-3ED5-4945-88CA-7C244AC3DD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4">
              <a:extLst>
                <a:ext uri="{FF2B5EF4-FFF2-40B4-BE49-F238E27FC236}">
                  <a16:creationId xmlns:a16="http://schemas.microsoft.com/office/drawing/2014/main" id="{4DE5D08A-C8FA-4A93-91EB-6E1638AC62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5">
              <a:extLst>
                <a:ext uri="{FF2B5EF4-FFF2-40B4-BE49-F238E27FC236}">
                  <a16:creationId xmlns:a16="http://schemas.microsoft.com/office/drawing/2014/main" id="{D0E74E81-2BD8-4D93-9C58-07B71A4F05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6">
              <a:extLst>
                <a:ext uri="{FF2B5EF4-FFF2-40B4-BE49-F238E27FC236}">
                  <a16:creationId xmlns:a16="http://schemas.microsoft.com/office/drawing/2014/main" id="{02EA5090-484E-4DA2-B792-E432502D2C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7">
              <a:extLst>
                <a:ext uri="{FF2B5EF4-FFF2-40B4-BE49-F238E27FC236}">
                  <a16:creationId xmlns:a16="http://schemas.microsoft.com/office/drawing/2014/main" id="{D7FAC83F-F4D3-4922-8C9E-09D170A5B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18">
              <a:extLst>
                <a:ext uri="{FF2B5EF4-FFF2-40B4-BE49-F238E27FC236}">
                  <a16:creationId xmlns:a16="http://schemas.microsoft.com/office/drawing/2014/main" id="{EF580442-0B7E-4CD2-897B-76A2413296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19">
              <a:extLst>
                <a:ext uri="{FF2B5EF4-FFF2-40B4-BE49-F238E27FC236}">
                  <a16:creationId xmlns:a16="http://schemas.microsoft.com/office/drawing/2014/main" id="{A8E7A643-FA1F-4BE4-89B2-129A03C1BB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0">
              <a:extLst>
                <a:ext uri="{FF2B5EF4-FFF2-40B4-BE49-F238E27FC236}">
                  <a16:creationId xmlns:a16="http://schemas.microsoft.com/office/drawing/2014/main" id="{D706DC49-A8B1-49C1-BA11-B9458C1BFD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6" name="Freeform 21">
              <a:extLst>
                <a:ext uri="{FF2B5EF4-FFF2-40B4-BE49-F238E27FC236}">
                  <a16:creationId xmlns:a16="http://schemas.microsoft.com/office/drawing/2014/main" id="{47E69BF8-0814-4C8B-9536-83C76D54F4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7" name="Freeform 22">
              <a:extLst>
                <a:ext uri="{FF2B5EF4-FFF2-40B4-BE49-F238E27FC236}">
                  <a16:creationId xmlns:a16="http://schemas.microsoft.com/office/drawing/2014/main" id="{93C248F8-17F0-4179-87EB-62C570BECC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CDF9A384-C07B-4A0E-8EEB-2ED4C022E7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32"/>
            <a:ext cx="2356675" cy="6853285"/>
            <a:chOff x="6627813" y="195454"/>
            <a:chExt cx="1952625" cy="5678297"/>
          </a:xfrm>
        </p:grpSpPr>
        <p:sp>
          <p:nvSpPr>
            <p:cNvPr id="40" name="Freeform 27">
              <a:extLst>
                <a:ext uri="{FF2B5EF4-FFF2-40B4-BE49-F238E27FC236}">
                  <a16:creationId xmlns:a16="http://schemas.microsoft.com/office/drawing/2014/main" id="{8D1C582A-8FE1-4558-8EC8-232453FCFF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1" name="Freeform 28">
              <a:extLst>
                <a:ext uri="{FF2B5EF4-FFF2-40B4-BE49-F238E27FC236}">
                  <a16:creationId xmlns:a16="http://schemas.microsoft.com/office/drawing/2014/main" id="{10ECFB74-0B8D-4753-BE03-35897F08EE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2" name="Freeform 29">
              <a:extLst>
                <a:ext uri="{FF2B5EF4-FFF2-40B4-BE49-F238E27FC236}">
                  <a16:creationId xmlns:a16="http://schemas.microsoft.com/office/drawing/2014/main" id="{0F48B5A0-967D-4E4C-A04B-AFBD264020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3" name="Freeform 30">
              <a:extLst>
                <a:ext uri="{FF2B5EF4-FFF2-40B4-BE49-F238E27FC236}">
                  <a16:creationId xmlns:a16="http://schemas.microsoft.com/office/drawing/2014/main" id="{8F554B57-78BD-4A75-AF1F-AAA92F530D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4" name="Freeform 31">
              <a:extLst>
                <a:ext uri="{FF2B5EF4-FFF2-40B4-BE49-F238E27FC236}">
                  <a16:creationId xmlns:a16="http://schemas.microsoft.com/office/drawing/2014/main" id="{08E5B0D4-8380-4829-84AA-90CDAEEF7F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5" name="Freeform 32">
              <a:extLst>
                <a:ext uri="{FF2B5EF4-FFF2-40B4-BE49-F238E27FC236}">
                  <a16:creationId xmlns:a16="http://schemas.microsoft.com/office/drawing/2014/main" id="{DA671424-A7DE-414A-8249-A31B277F8F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6" name="Freeform 33">
              <a:extLst>
                <a:ext uri="{FF2B5EF4-FFF2-40B4-BE49-F238E27FC236}">
                  <a16:creationId xmlns:a16="http://schemas.microsoft.com/office/drawing/2014/main" id="{61F019F6-A015-48C9-98B3-C8F96F70A3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7" name="Freeform 34">
              <a:extLst>
                <a:ext uri="{FF2B5EF4-FFF2-40B4-BE49-F238E27FC236}">
                  <a16:creationId xmlns:a16="http://schemas.microsoft.com/office/drawing/2014/main" id="{27089672-068C-4739-9E42-D287803194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8" name="Freeform 35">
              <a:extLst>
                <a:ext uri="{FF2B5EF4-FFF2-40B4-BE49-F238E27FC236}">
                  <a16:creationId xmlns:a16="http://schemas.microsoft.com/office/drawing/2014/main" id="{E15B15B6-DFF2-4D21-A92E-B03D249F5D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9" name="Freeform 36">
              <a:extLst>
                <a:ext uri="{FF2B5EF4-FFF2-40B4-BE49-F238E27FC236}">
                  <a16:creationId xmlns:a16="http://schemas.microsoft.com/office/drawing/2014/main" id="{1EFBF119-E03B-40FC-9342-17EEA72B0C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0" name="Freeform 37">
              <a:extLst>
                <a:ext uri="{FF2B5EF4-FFF2-40B4-BE49-F238E27FC236}">
                  <a16:creationId xmlns:a16="http://schemas.microsoft.com/office/drawing/2014/main" id="{78BC0A82-D228-47FF-91A2-5695386978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38">
              <a:extLst>
                <a:ext uri="{FF2B5EF4-FFF2-40B4-BE49-F238E27FC236}">
                  <a16:creationId xmlns:a16="http://schemas.microsoft.com/office/drawing/2014/main" id="{A8B1606E-1842-4EA4-BD61-722A2D5FEB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53" name="Rectangle 52">
            <a:extLst>
              <a:ext uri="{FF2B5EF4-FFF2-40B4-BE49-F238E27FC236}">
                <a16:creationId xmlns:a16="http://schemas.microsoft.com/office/drawing/2014/main" id="{9A34AFBF-C40B-42F0-A3AB-54B68B13A6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5" name="Freeform 6">
            <a:extLst>
              <a:ext uri="{FF2B5EF4-FFF2-40B4-BE49-F238E27FC236}">
                <a16:creationId xmlns:a16="http://schemas.microsoft.com/office/drawing/2014/main" id="{37C24879-4D3C-4DA2-8F74-16C0E93F2B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57" name="Rectangle 56">
            <a:extLst>
              <a:ext uri="{FF2B5EF4-FFF2-40B4-BE49-F238E27FC236}">
                <a16:creationId xmlns:a16="http://schemas.microsoft.com/office/drawing/2014/main" id="{72B1070F-2793-4AB9-AACF-6352F36FE7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BAF3DA34-ACBA-4F84-B787-40F177037A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87364" y="228600"/>
            <a:ext cx="2851523" cy="6638625"/>
            <a:chOff x="2487613" y="285750"/>
            <a:chExt cx="2428875" cy="5654676"/>
          </a:xfrm>
        </p:grpSpPr>
        <p:sp>
          <p:nvSpPr>
            <p:cNvPr id="60" name="Freeform 11">
              <a:extLst>
                <a:ext uri="{FF2B5EF4-FFF2-40B4-BE49-F238E27FC236}">
                  <a16:creationId xmlns:a16="http://schemas.microsoft.com/office/drawing/2014/main" id="{A538EC03-188C-44DD-BC2D-88C8BDB8CA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1" name="Freeform 12">
              <a:extLst>
                <a:ext uri="{FF2B5EF4-FFF2-40B4-BE49-F238E27FC236}">
                  <a16:creationId xmlns:a16="http://schemas.microsoft.com/office/drawing/2014/main" id="{B632B778-814E-42D9-AE30-AD5F627F92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2" name="Freeform 13">
              <a:extLst>
                <a:ext uri="{FF2B5EF4-FFF2-40B4-BE49-F238E27FC236}">
                  <a16:creationId xmlns:a16="http://schemas.microsoft.com/office/drawing/2014/main" id="{C58405DA-3A32-466B-9DC9-E7C3A35409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3" name="Freeform 14">
              <a:extLst>
                <a:ext uri="{FF2B5EF4-FFF2-40B4-BE49-F238E27FC236}">
                  <a16:creationId xmlns:a16="http://schemas.microsoft.com/office/drawing/2014/main" id="{82AEE091-1F3D-4992-8BDE-37DBA88A5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4" name="Freeform 15">
              <a:extLst>
                <a:ext uri="{FF2B5EF4-FFF2-40B4-BE49-F238E27FC236}">
                  <a16:creationId xmlns:a16="http://schemas.microsoft.com/office/drawing/2014/main" id="{6148C67D-0709-4A86-9E92-704CDADA7E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5" name="Freeform 16">
              <a:extLst>
                <a:ext uri="{FF2B5EF4-FFF2-40B4-BE49-F238E27FC236}">
                  <a16:creationId xmlns:a16="http://schemas.microsoft.com/office/drawing/2014/main" id="{24AB743D-C112-46AC-84A0-B276A3FCAF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6" name="Freeform 17">
              <a:extLst>
                <a:ext uri="{FF2B5EF4-FFF2-40B4-BE49-F238E27FC236}">
                  <a16:creationId xmlns:a16="http://schemas.microsoft.com/office/drawing/2014/main" id="{BFD4B306-5090-40F9-B370-BF33B8A278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7" name="Freeform 18">
              <a:extLst>
                <a:ext uri="{FF2B5EF4-FFF2-40B4-BE49-F238E27FC236}">
                  <a16:creationId xmlns:a16="http://schemas.microsoft.com/office/drawing/2014/main" id="{40278EE3-6CFA-4FA7-BB1B-631BD5A3E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8" name="Freeform 19">
              <a:extLst>
                <a:ext uri="{FF2B5EF4-FFF2-40B4-BE49-F238E27FC236}">
                  <a16:creationId xmlns:a16="http://schemas.microsoft.com/office/drawing/2014/main" id="{C2CBC648-9FB3-4C24-9D8E-F32B90118C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9" name="Freeform 20">
              <a:extLst>
                <a:ext uri="{FF2B5EF4-FFF2-40B4-BE49-F238E27FC236}">
                  <a16:creationId xmlns:a16="http://schemas.microsoft.com/office/drawing/2014/main" id="{32105E3D-0997-41FB-A6AD-431D08A85F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0" name="Freeform 21">
              <a:extLst>
                <a:ext uri="{FF2B5EF4-FFF2-40B4-BE49-F238E27FC236}">
                  <a16:creationId xmlns:a16="http://schemas.microsoft.com/office/drawing/2014/main" id="{E05D32AA-6C7F-4DC2-A0AE-4AE5707CB1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1" name="Freeform 22">
              <a:extLst>
                <a:ext uri="{FF2B5EF4-FFF2-40B4-BE49-F238E27FC236}">
                  <a16:creationId xmlns:a16="http://schemas.microsoft.com/office/drawing/2014/main" id="{252A43E9-4B27-4F7B-B3BA-D444007814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5FFDE4C9-47E4-4F7B-9B05-547696EA7D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14579" y="-786"/>
            <a:ext cx="2356675" cy="6854040"/>
            <a:chOff x="6627813" y="194833"/>
            <a:chExt cx="1952625" cy="5678918"/>
          </a:xfrm>
        </p:grpSpPr>
        <p:sp>
          <p:nvSpPr>
            <p:cNvPr id="74" name="Freeform 27">
              <a:extLst>
                <a:ext uri="{FF2B5EF4-FFF2-40B4-BE49-F238E27FC236}">
                  <a16:creationId xmlns:a16="http://schemas.microsoft.com/office/drawing/2014/main" id="{F7205C41-A2FF-4A40-A856-0CEDF77D39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5" name="Freeform 28">
              <a:extLst>
                <a:ext uri="{FF2B5EF4-FFF2-40B4-BE49-F238E27FC236}">
                  <a16:creationId xmlns:a16="http://schemas.microsoft.com/office/drawing/2014/main" id="{2DD56DB6-79BD-4A58-97F3-0DEC77E950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6" name="Freeform 29">
              <a:extLst>
                <a:ext uri="{FF2B5EF4-FFF2-40B4-BE49-F238E27FC236}">
                  <a16:creationId xmlns:a16="http://schemas.microsoft.com/office/drawing/2014/main" id="{578E9DD0-CA8A-4732-8FE2-E34047F2DC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7" name="Freeform 30">
              <a:extLst>
                <a:ext uri="{FF2B5EF4-FFF2-40B4-BE49-F238E27FC236}">
                  <a16:creationId xmlns:a16="http://schemas.microsoft.com/office/drawing/2014/main" id="{16B9B443-7482-470C-B141-6CF2131216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8" name="Freeform 31">
              <a:extLst>
                <a:ext uri="{FF2B5EF4-FFF2-40B4-BE49-F238E27FC236}">
                  <a16:creationId xmlns:a16="http://schemas.microsoft.com/office/drawing/2014/main" id="{F4E4D32B-829D-4A67-A809-BA9CF880FF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9" name="Freeform 32">
              <a:extLst>
                <a:ext uri="{FF2B5EF4-FFF2-40B4-BE49-F238E27FC236}">
                  <a16:creationId xmlns:a16="http://schemas.microsoft.com/office/drawing/2014/main" id="{412B0FC1-4405-4E29-ACB9-9D46C81A39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0" name="Freeform 33">
              <a:extLst>
                <a:ext uri="{FF2B5EF4-FFF2-40B4-BE49-F238E27FC236}">
                  <a16:creationId xmlns:a16="http://schemas.microsoft.com/office/drawing/2014/main" id="{A6223562-C504-4AF9-9D4D-C2BE3AAA6C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1" name="Freeform 34">
              <a:extLst>
                <a:ext uri="{FF2B5EF4-FFF2-40B4-BE49-F238E27FC236}">
                  <a16:creationId xmlns:a16="http://schemas.microsoft.com/office/drawing/2014/main" id="{2B5C1ADC-FB0E-4C7F-8E47-16A4F31AF6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2" name="Freeform 35">
              <a:extLst>
                <a:ext uri="{FF2B5EF4-FFF2-40B4-BE49-F238E27FC236}">
                  <a16:creationId xmlns:a16="http://schemas.microsoft.com/office/drawing/2014/main" id="{B324C9C0-B804-4D51-AC05-12938586C5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3" name="Freeform 36">
              <a:extLst>
                <a:ext uri="{FF2B5EF4-FFF2-40B4-BE49-F238E27FC236}">
                  <a16:creationId xmlns:a16="http://schemas.microsoft.com/office/drawing/2014/main" id="{0D819AA2-4272-44A1-88AB-BDB0DDDA3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4" name="Freeform 37">
              <a:extLst>
                <a:ext uri="{FF2B5EF4-FFF2-40B4-BE49-F238E27FC236}">
                  <a16:creationId xmlns:a16="http://schemas.microsoft.com/office/drawing/2014/main" id="{12E2C6BE-01CF-476F-BD28-FCC390CF7F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5" name="Freeform 38">
              <a:extLst>
                <a:ext uri="{FF2B5EF4-FFF2-40B4-BE49-F238E27FC236}">
                  <a16:creationId xmlns:a16="http://schemas.microsoft.com/office/drawing/2014/main" id="{E3096228-BA9B-4D62-BCA7-CFE6193461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D3F19BA-0E82-4082-A66A-5525A220A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5892" y="3994768"/>
            <a:ext cx="3181597" cy="145229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dirty="0" err="1"/>
              <a:t>Repas</a:t>
            </a:r>
            <a:r>
              <a:rPr lang="en-US" sz="4400" dirty="0"/>
              <a:t> </a:t>
            </a:r>
            <a:r>
              <a:rPr lang="en-US" sz="4400" dirty="0" err="1"/>
              <a:t>Coucous</a:t>
            </a:r>
            <a:endParaRPr lang="en-US" sz="4400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12CB0E61-99A0-4525-BB56-0DC085CA6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7600" y="1041646"/>
            <a:ext cx="4905477" cy="401095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Celine </a:t>
            </a:r>
            <a:r>
              <a:rPr lang="en-US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Prevot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fr-FR" dirty="0"/>
              <a:t>Beau repas couscous qui a réuni 92 personnes dont 3 enfants de -3 ans.</a:t>
            </a:r>
          </a:p>
          <a:p>
            <a:pPr marL="0" indent="0">
              <a:buNone/>
            </a:pPr>
            <a:r>
              <a:rPr lang="fr-FR" dirty="0"/>
              <a:t> L'équipe était contente et se propose de </a:t>
            </a:r>
            <a:r>
              <a:rPr lang="fr-FR" dirty="0" err="1"/>
              <a:t>réiterer</a:t>
            </a:r>
            <a:r>
              <a:rPr lang="fr-FR" dirty="0"/>
              <a:t> l'année prochaine, mais pour un repas créole cette fois.</a:t>
            </a:r>
          </a:p>
          <a:p>
            <a:pPr marL="0" indent="0">
              <a:buNone/>
            </a:pP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97385E-E4D7-4620-A071-17A798B4D4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56" r="30044"/>
          <a:stretch/>
        </p:blipFill>
        <p:spPr>
          <a:xfrm>
            <a:off x="2" y="10"/>
            <a:ext cx="3048682" cy="343319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A7E57B4-49AA-4E58-BB44-B6268946A5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059" r="16776"/>
          <a:stretch/>
        </p:blipFill>
        <p:spPr>
          <a:xfrm>
            <a:off x="3050202" y="10"/>
            <a:ext cx="3074568" cy="3433196"/>
          </a:xfrm>
          <a:prstGeom prst="rect">
            <a:avLst/>
          </a:prstGeom>
        </p:spPr>
      </p:pic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9703E245-CFBE-464B-9542-C23EBB24BB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050202" y="0"/>
            <a:ext cx="0" cy="3401568"/>
          </a:xfrm>
          <a:prstGeom prst="line">
            <a:avLst/>
          </a:prstGeom>
          <a:ln w="50800" cap="sq">
            <a:solidFill>
              <a:schemeClr val="tx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DA81F269-5DFD-4BA1-AFF9-2A8C316B8BA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371" b="8009"/>
          <a:stretch/>
        </p:blipFill>
        <p:spPr>
          <a:xfrm>
            <a:off x="1" y="3443912"/>
            <a:ext cx="6100402" cy="3414088"/>
          </a:xfrm>
          <a:prstGeom prst="rect">
            <a:avLst/>
          </a:prstGeom>
        </p:spPr>
      </p:pic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49E356CD-3539-4C90-BD64-A0839742D1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426234"/>
            <a:ext cx="6225966" cy="0"/>
          </a:xfrm>
          <a:prstGeom prst="line">
            <a:avLst/>
          </a:prstGeom>
          <a:ln w="50800" cap="sq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Rectangle 90">
            <a:extLst>
              <a:ext uri="{FF2B5EF4-FFF2-40B4-BE49-F238E27FC236}">
                <a16:creationId xmlns:a16="http://schemas.microsoft.com/office/drawing/2014/main" id="{E149F01C-57A7-40D7-A6C8-4FC1EDD29E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7355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3" name="Freeform 33">
            <a:extLst>
              <a:ext uri="{FF2B5EF4-FFF2-40B4-BE49-F238E27FC236}">
                <a16:creationId xmlns:a16="http://schemas.microsoft.com/office/drawing/2014/main" id="{46EEDF16-BEB6-4E8C-B965-6E01103154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087355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718963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422C4-6A92-43CA-9351-5BB9C0E11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Section Jeunes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1C97DC-BA03-43DA-838B-799E1ECF69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i="1" dirty="0"/>
              <a:t>Sortie </a:t>
            </a:r>
            <a:r>
              <a:rPr lang="fr-FR" i="1" dirty="0" err="1"/>
              <a:t>Walygator</a:t>
            </a:r>
            <a:r>
              <a:rPr lang="fr-FR" b="1" i="1" dirty="0"/>
              <a:t> :</a:t>
            </a:r>
            <a:r>
              <a:rPr lang="fr-FR" b="1" dirty="0"/>
              <a:t> </a:t>
            </a:r>
            <a:r>
              <a:rPr lang="fr-FR" dirty="0"/>
              <a:t>25 présents (5 voitures de 5 personnes) – 20 + de 11 ans et 5 plus jeunes.</a:t>
            </a:r>
          </a:p>
          <a:p>
            <a:r>
              <a:rPr lang="fr-FR" dirty="0"/>
              <a:t>Stage Radio</a:t>
            </a:r>
          </a:p>
          <a:p>
            <a:r>
              <a:rPr lang="fr-FR" dirty="0" err="1"/>
              <a:t>Nooba</a:t>
            </a:r>
            <a:r>
              <a:rPr lang="fr-FR" dirty="0"/>
              <a:t> Night – 26 Avril</a:t>
            </a:r>
          </a:p>
        </p:txBody>
      </p:sp>
    </p:spTree>
    <p:extLst>
      <p:ext uri="{BB962C8B-B14F-4D97-AF65-F5344CB8AC3E}">
        <p14:creationId xmlns:p14="http://schemas.microsoft.com/office/powerpoint/2010/main" val="24848983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904105A8-C8C8-465B-9CA1-5F520E3618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E2FC34-FD61-443F-B380-2E4190166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5122652" cy="1259894"/>
          </a:xfrm>
        </p:spPr>
        <p:txBody>
          <a:bodyPr>
            <a:normAutofit/>
          </a:bodyPr>
          <a:lstStyle/>
          <a:p>
            <a:r>
              <a:rPr lang="fr-FR" dirty="0"/>
              <a:t>Atelier</a:t>
            </a:r>
            <a:br>
              <a:rPr lang="fr-FR" dirty="0"/>
            </a:br>
            <a:r>
              <a:rPr lang="fr-FR" dirty="0"/>
              <a:t>d’écriture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3682DB0-799E-4151-B7E4-484328AFCB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ABDE0404-68BF-4929-ACDB-D25D1F4E5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5" y="2133600"/>
            <a:ext cx="5122652" cy="3759253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fr-FR" sz="1500" b="1"/>
              <a:t>Agnès Fajon</a:t>
            </a:r>
          </a:p>
          <a:p>
            <a:pPr>
              <a:lnSpc>
                <a:spcPct val="90000"/>
              </a:lnSpc>
            </a:pPr>
            <a:r>
              <a:rPr lang="fr-FR" sz="1500"/>
              <a:t>a eu lieu le samedi 27 avril matin et après-midi</a:t>
            </a:r>
          </a:p>
          <a:p>
            <a:pPr>
              <a:lnSpc>
                <a:spcPct val="90000"/>
              </a:lnSpc>
            </a:pPr>
            <a:r>
              <a:rPr lang="fr-FR" sz="1500"/>
              <a:t>Animé par Philippe Vallet, professionnel.</a:t>
            </a:r>
          </a:p>
          <a:p>
            <a:pPr>
              <a:lnSpc>
                <a:spcPct val="90000"/>
              </a:lnSpc>
            </a:pPr>
            <a:r>
              <a:rPr lang="fr-FR" sz="1500"/>
              <a:t>Repas coopératif entre les deux séances</a:t>
            </a:r>
          </a:p>
          <a:p>
            <a:pPr>
              <a:lnSpc>
                <a:spcPct val="90000"/>
              </a:lnSpc>
            </a:pPr>
            <a:r>
              <a:rPr lang="fr-FR" sz="1500"/>
              <a:t>Activité offerte par le Foyer Rural</a:t>
            </a:r>
          </a:p>
          <a:p>
            <a:pPr>
              <a:lnSpc>
                <a:spcPct val="90000"/>
              </a:lnSpc>
            </a:pPr>
            <a:r>
              <a:rPr lang="fr-FR" sz="1500"/>
              <a:t>9 personnes de présentes, adolescentes et adultes.</a:t>
            </a:r>
          </a:p>
          <a:p>
            <a:pPr>
              <a:lnSpc>
                <a:spcPct val="90000"/>
              </a:lnSpc>
            </a:pPr>
            <a:r>
              <a:rPr lang="fr-FR" sz="1500"/>
              <a:t>Bonne séance autour de l’écriture, créations, partage</a:t>
            </a:r>
          </a:p>
          <a:p>
            <a:pPr marL="0" indent="0">
              <a:lnSpc>
                <a:spcPct val="90000"/>
              </a:lnSpc>
              <a:buNone/>
            </a:pPr>
            <a:br>
              <a:rPr lang="fr-FR" sz="1500"/>
            </a:br>
            <a:r>
              <a:rPr lang="fr-FR" sz="1500" b="1" u="sng"/>
              <a:t>Perspectives</a:t>
            </a:r>
            <a:br>
              <a:rPr lang="fr-FR" sz="1500"/>
            </a:br>
            <a:r>
              <a:rPr lang="fr-FR" sz="1500"/>
              <a:t>Souhait de renouvellement l'année prochaine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AB52C64-262B-486F-920C-A4A8923DF1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528" r="10883" b="-5"/>
          <a:stretch/>
        </p:blipFill>
        <p:spPr>
          <a:xfrm>
            <a:off x="6085769" y="623190"/>
            <a:ext cx="2647024" cy="255883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9644273-7752-4C52-8B28-53865C0F74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374" r="4183" b="-3"/>
          <a:stretch/>
        </p:blipFill>
        <p:spPr>
          <a:xfrm>
            <a:off x="6085766" y="3347643"/>
            <a:ext cx="2647024" cy="256358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6DCF131-C8F7-4CE2-AEB1-014549F82D1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520" r="-1" b="24892"/>
          <a:stretch/>
        </p:blipFill>
        <p:spPr>
          <a:xfrm rot="5400000">
            <a:off x="7565215" y="1946765"/>
            <a:ext cx="5288032" cy="2640877"/>
          </a:xfrm>
          <a:prstGeom prst="rect">
            <a:avLst/>
          </a:prstGeom>
        </p:spPr>
      </p:pic>
      <p:sp>
        <p:nvSpPr>
          <p:cNvPr id="40" name="Freeform 12">
            <a:extLst>
              <a:ext uri="{FF2B5EF4-FFF2-40B4-BE49-F238E27FC236}">
                <a16:creationId xmlns:a16="http://schemas.microsoft.com/office/drawing/2014/main" id="{59410641-1A57-45C8-9183-6B4AB48161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290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7FA04-FB39-46CD-83F8-99C1F3A86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Rapport Moral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B4221B-EEBC-4FCF-B37B-D9F19E32AC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7050088" cy="1485900"/>
          </a:xfrm>
        </p:spPr>
        <p:txBody>
          <a:bodyPr>
            <a:normAutofit/>
          </a:bodyPr>
          <a:lstStyle/>
          <a:p>
            <a:r>
              <a:rPr lang="fr-FR" sz="3200" dirty="0"/>
              <a:t>André</a:t>
            </a:r>
          </a:p>
        </p:txBody>
      </p:sp>
    </p:spTree>
    <p:extLst>
      <p:ext uri="{BB962C8B-B14F-4D97-AF65-F5344CB8AC3E}">
        <p14:creationId xmlns:p14="http://schemas.microsoft.com/office/powerpoint/2010/main" val="34230578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2B739-3955-4559-8C7C-F221F9C0D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Atelier </a:t>
            </a:r>
            <a:r>
              <a:rPr lang="fr-FR" dirty="0" err="1"/>
              <a:t>Patisserie</a:t>
            </a:r>
            <a:endParaRPr lang="fr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A03106-2EF8-4C2C-A58C-10BB674E28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Annick et Valérie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pour enfants de 5 à 10 ans (cookies, roses des sables, sablés, etc.)</a:t>
            </a:r>
          </a:p>
          <a:p>
            <a:pPr marL="0" indent="0">
              <a:buNone/>
            </a:pPr>
            <a:r>
              <a:rPr lang="fr-FR" dirty="0"/>
              <a:t>le mercredi 20 février</a:t>
            </a:r>
          </a:p>
        </p:txBody>
      </p:sp>
    </p:spTree>
    <p:extLst>
      <p:ext uri="{BB962C8B-B14F-4D97-AF65-F5344CB8AC3E}">
        <p14:creationId xmlns:p14="http://schemas.microsoft.com/office/powerpoint/2010/main" val="37064354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04AA6770-41C2-46B5-B437-CBCC3B2646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FF8D37-343B-4B6C-950F-B090EF72B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5122652" cy="1259894"/>
          </a:xfrm>
        </p:spPr>
        <p:txBody>
          <a:bodyPr>
            <a:normAutofit/>
          </a:bodyPr>
          <a:lstStyle/>
          <a:p>
            <a:r>
              <a:rPr lang="en-US" dirty="0" err="1"/>
              <a:t>Brocante</a:t>
            </a:r>
            <a:endParaRPr lang="fr-FR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C02CE57-7433-4AED-B8C5-F42C1A1F3B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AA88712A-FDEA-4660-9919-2192AEAEFB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4" y="2133600"/>
            <a:ext cx="5446775" cy="39228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1" dirty="0"/>
              <a:t>Andre </a:t>
            </a:r>
            <a:r>
              <a:rPr lang="en-US" sz="1600" b="1" dirty="0" err="1"/>
              <a:t>Dejaune</a:t>
            </a:r>
            <a:endParaRPr lang="en-US" sz="1600" b="1" dirty="0"/>
          </a:p>
          <a:p>
            <a:r>
              <a:rPr lang="fr-FR" dirty="0"/>
              <a:t>144 inscriptions. Village plein, soleil, bonne humeur générale. Bénéfice + 4820€.</a:t>
            </a:r>
          </a:p>
          <a:p>
            <a:r>
              <a:rPr lang="fr-FR" dirty="0"/>
              <a:t>A noter pour l'année prochaine : faire attention à la bière, au pain.</a:t>
            </a:r>
          </a:p>
          <a:p>
            <a:r>
              <a:rPr lang="fr-FR" dirty="0"/>
              <a:t>Suggestions d'ateliers divers à mettre en place : Poterie, émaux, bijoux en porcelaine et autres, fabrication de savons par saponification à froid, fabrication de produits ménagers maison, premiers secours, prévention routière, etc.</a:t>
            </a:r>
          </a:p>
          <a:p>
            <a:endParaRPr lang="en-US" sz="16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08F97A8-E30E-42D0-AE99-DF8C10B758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942" r="4615" b="-6"/>
          <a:stretch/>
        </p:blipFill>
        <p:spPr>
          <a:xfrm>
            <a:off x="6238220" y="623188"/>
            <a:ext cx="1849366" cy="168249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21602B2-A7E9-47E7-BB64-6823FBF4EB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563" r="-6" b="-6"/>
          <a:stretch/>
        </p:blipFill>
        <p:spPr>
          <a:xfrm>
            <a:off x="6238220" y="2425956"/>
            <a:ext cx="1849366" cy="168249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9479E36-1619-4F1C-A1BE-686ACAF5771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364" r="7192" b="-6"/>
          <a:stretch/>
        </p:blipFill>
        <p:spPr>
          <a:xfrm>
            <a:off x="6238220" y="4228724"/>
            <a:ext cx="1849366" cy="168249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E938090-D441-4341-9401-E8277D82D2A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061" r="17719" b="1"/>
          <a:stretch/>
        </p:blipFill>
        <p:spPr>
          <a:xfrm>
            <a:off x="8210938" y="623188"/>
            <a:ext cx="3329355" cy="5288032"/>
          </a:xfrm>
          <a:prstGeom prst="rect">
            <a:avLst/>
          </a:prstGeom>
        </p:spPr>
      </p:pic>
      <p:sp>
        <p:nvSpPr>
          <p:cNvPr id="31" name="Freeform 12">
            <a:extLst>
              <a:ext uri="{FF2B5EF4-FFF2-40B4-BE49-F238E27FC236}">
                <a16:creationId xmlns:a16="http://schemas.microsoft.com/office/drawing/2014/main" id="{E100387D-4DA7-4073-8111-0359E507C3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1392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83BCAC70-09A5-48B5-8029-F85A8BB72E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B00A44-5B41-4C4F-BD58-608B268C3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>
            <a:normAutofit/>
          </a:bodyPr>
          <a:lstStyle/>
          <a:p>
            <a:r>
              <a:rPr lang="en-US" dirty="0"/>
              <a:t>Atelier Terre</a:t>
            </a:r>
            <a:endParaRPr lang="fr-FR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C6559D2-9F20-4E9C-AC4C-57C83237E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Content Placeholder 14">
            <a:extLst>
              <a:ext uri="{FF2B5EF4-FFF2-40B4-BE49-F238E27FC236}">
                <a16:creationId xmlns:a16="http://schemas.microsoft.com/office/drawing/2014/main" id="{28B3044D-D731-4B3A-8582-4097488E25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5" y="2133600"/>
            <a:ext cx="3650278" cy="3774537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1200" b="1"/>
              <a:t>Agnes Fajon</a:t>
            </a:r>
          </a:p>
          <a:p>
            <a:pPr>
              <a:lnSpc>
                <a:spcPct val="90000"/>
              </a:lnSpc>
            </a:pPr>
            <a:r>
              <a:rPr lang="fr-FR" sz="1200"/>
              <a:t>a eu lieu le mercredi 8 mai de 14h à 17h</a:t>
            </a:r>
          </a:p>
          <a:p>
            <a:pPr>
              <a:lnSpc>
                <a:spcPct val="90000"/>
              </a:lnSpc>
            </a:pPr>
            <a:r>
              <a:rPr lang="fr-FR" sz="1200"/>
              <a:t>Animé par Corinne Peras, céramiste professionnelle.</a:t>
            </a:r>
          </a:p>
          <a:p>
            <a:pPr>
              <a:lnSpc>
                <a:spcPct val="90000"/>
              </a:lnSpc>
            </a:pPr>
            <a:r>
              <a:rPr lang="fr-FR" sz="1200"/>
              <a:t>Activité ouverte aux adhérents à partir de 12 ans.</a:t>
            </a:r>
          </a:p>
          <a:p>
            <a:pPr>
              <a:lnSpc>
                <a:spcPct val="90000"/>
              </a:lnSpc>
            </a:pPr>
            <a:r>
              <a:rPr lang="fr-FR" sz="1200"/>
              <a:t>13 personnes participantes ( maximum atteint)</a:t>
            </a:r>
            <a:br>
              <a:rPr lang="fr-FR" sz="1200"/>
            </a:br>
            <a:r>
              <a:rPr lang="fr-FR" sz="1200"/>
              <a:t>Expression libre en terre</a:t>
            </a:r>
            <a:br>
              <a:rPr lang="fr-FR" sz="1200"/>
            </a:br>
            <a:r>
              <a:rPr lang="fr-FR" sz="1200"/>
              <a:t>Cuisson</a:t>
            </a:r>
            <a:br>
              <a:rPr lang="fr-FR" sz="1200"/>
            </a:br>
            <a:r>
              <a:rPr lang="fr-FR" sz="1200"/>
              <a:t>Prix : 15 € + 20 € pris en charge par le FR</a:t>
            </a:r>
            <a:br>
              <a:rPr lang="fr-FR" sz="1200"/>
            </a:br>
            <a:r>
              <a:rPr lang="fr-FR" sz="1200"/>
              <a:t>Bilan très positif.</a:t>
            </a:r>
            <a:br>
              <a:rPr lang="fr-FR" sz="1200"/>
            </a:br>
            <a:endParaRPr lang="fr-FR" sz="1200"/>
          </a:p>
          <a:p>
            <a:pPr marL="0" indent="0">
              <a:lnSpc>
                <a:spcPct val="90000"/>
              </a:lnSpc>
              <a:buNone/>
            </a:pPr>
            <a:r>
              <a:rPr lang="fr-FR" sz="1200" b="1" u="sng"/>
              <a:t>Perspectives</a:t>
            </a:r>
            <a:br>
              <a:rPr lang="fr-FR" sz="1200"/>
            </a:br>
            <a:r>
              <a:rPr lang="fr-FR" sz="1200"/>
              <a:t>Envie de continuer avec Corinne Peras pour des créations raku… Deux séances : une création + une cuisson raku.</a:t>
            </a:r>
            <a:br>
              <a:rPr lang="fr-FR" sz="1200"/>
            </a:br>
            <a:r>
              <a:rPr lang="fr-FR" sz="1200"/>
              <a:t>Envisager également un atelier pour enfants</a:t>
            </a:r>
            <a:endParaRPr lang="en-US" sz="12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98E8BA9-1713-46FD-ADF6-7524987246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4" b="88"/>
          <a:stretch/>
        </p:blipFill>
        <p:spPr>
          <a:xfrm>
            <a:off x="4673497" y="645105"/>
            <a:ext cx="4045771" cy="303154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A8D1B31-64A5-4AC3-9206-C6D2BAD795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617" r="20075" b="6"/>
          <a:stretch/>
        </p:blipFill>
        <p:spPr>
          <a:xfrm>
            <a:off x="4673499" y="3772312"/>
            <a:ext cx="2000678" cy="213408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00C8AB7-AC95-40DC-8ECE-F3C964DDEAB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1680" b="6"/>
          <a:stretch/>
        </p:blipFill>
        <p:spPr>
          <a:xfrm>
            <a:off x="6775155" y="3772312"/>
            <a:ext cx="1944113" cy="213408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6817FD4-8C26-4A0C-A983-AB3027853B1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9089" r="32588" b="-2"/>
          <a:stretch/>
        </p:blipFill>
        <p:spPr>
          <a:xfrm>
            <a:off x="8820246" y="648138"/>
            <a:ext cx="2687649" cy="5259998"/>
          </a:xfrm>
          <a:prstGeom prst="rect">
            <a:avLst/>
          </a:prstGeom>
        </p:spPr>
      </p:pic>
      <p:sp>
        <p:nvSpPr>
          <p:cNvPr id="31" name="Freeform 11">
            <a:extLst>
              <a:ext uri="{FF2B5EF4-FFF2-40B4-BE49-F238E27FC236}">
                <a16:creationId xmlns:a16="http://schemas.microsoft.com/office/drawing/2014/main" id="{9CE7CC10-0DB1-4161-A819-E8B27D7C1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0188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83BCAC70-09A5-48B5-8029-F85A8BB72E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3951C4-EC92-4764-B072-A2F2C0283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>
            <a:normAutofit/>
          </a:bodyPr>
          <a:lstStyle/>
          <a:p>
            <a:r>
              <a:rPr lang="en-US" dirty="0" err="1"/>
              <a:t>Feux</a:t>
            </a:r>
            <a:r>
              <a:rPr lang="en-US" dirty="0"/>
              <a:t> de la</a:t>
            </a:r>
            <a:br>
              <a:rPr lang="en-US" dirty="0"/>
            </a:br>
            <a:r>
              <a:rPr lang="en-US" dirty="0"/>
              <a:t>St Jean</a:t>
            </a:r>
            <a:endParaRPr lang="fr-FR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C6559D2-9F20-4E9C-AC4C-57C83237E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33E52C0A-83C8-41C6-B476-DEBD40CCB9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5" y="2133600"/>
            <a:ext cx="3650278" cy="377453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4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23A2AA6-EE41-45F2-8E1B-85E9539B0D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4" b="88"/>
          <a:stretch/>
        </p:blipFill>
        <p:spPr>
          <a:xfrm>
            <a:off x="4673497" y="645105"/>
            <a:ext cx="4045771" cy="30315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9776C1B-0142-4562-8A90-4197BD785F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079" r="10613" b="6"/>
          <a:stretch/>
        </p:blipFill>
        <p:spPr>
          <a:xfrm>
            <a:off x="4673499" y="3772312"/>
            <a:ext cx="2000678" cy="21340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F774433-3E32-4432-B0B0-27CD4FA8591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461" r="21219" b="6"/>
          <a:stretch/>
        </p:blipFill>
        <p:spPr>
          <a:xfrm>
            <a:off x="6775155" y="3772312"/>
            <a:ext cx="1944113" cy="213408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B3D98C5-F1C2-44C3-B077-12DDCF8AC23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6754" r="5118"/>
          <a:stretch/>
        </p:blipFill>
        <p:spPr>
          <a:xfrm>
            <a:off x="8820246" y="648138"/>
            <a:ext cx="2687649" cy="5259998"/>
          </a:xfrm>
          <a:prstGeom prst="rect">
            <a:avLst/>
          </a:prstGeom>
        </p:spPr>
      </p:pic>
      <p:sp>
        <p:nvSpPr>
          <p:cNvPr id="31" name="Freeform 11">
            <a:extLst>
              <a:ext uri="{FF2B5EF4-FFF2-40B4-BE49-F238E27FC236}">
                <a16:creationId xmlns:a16="http://schemas.microsoft.com/office/drawing/2014/main" id="{9CE7CC10-0DB1-4161-A819-E8B27D7C1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8934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2B16C54D-9881-48B2-9089-078A94ED6F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46A3E0-0E81-4BF0-8E04-50A312767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>
            <a:normAutofit/>
          </a:bodyPr>
          <a:lstStyle/>
          <a:p>
            <a:r>
              <a:rPr lang="en-US" dirty="0"/>
              <a:t>Atelier </a:t>
            </a:r>
            <a:r>
              <a:rPr lang="en-US" dirty="0" err="1"/>
              <a:t>Plein</a:t>
            </a:r>
            <a:r>
              <a:rPr lang="en-US" dirty="0"/>
              <a:t> Air</a:t>
            </a:r>
            <a:endParaRPr lang="fr-FR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1FCF991-75EB-44A5-929C-06F9CB93E1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AE8CC361-7FFE-4E3A-B625-DC2A96AF38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5" y="2133600"/>
            <a:ext cx="3650278" cy="3774537"/>
          </a:xfrm>
        </p:spPr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1A38566-B8C4-4958-A82E-FFF83E7527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759" r="28146" b="-3"/>
          <a:stretch/>
        </p:blipFill>
        <p:spPr>
          <a:xfrm>
            <a:off x="4619544" y="640080"/>
            <a:ext cx="3380136" cy="527114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DD7CF09-7F85-4E95-BEBD-ABF2F3270A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067" r="26622" b="-3"/>
          <a:stretch/>
        </p:blipFill>
        <p:spPr>
          <a:xfrm>
            <a:off x="8163406" y="640080"/>
            <a:ext cx="3395275" cy="5271142"/>
          </a:xfrm>
          <a:prstGeom prst="rect">
            <a:avLst/>
          </a:prstGeom>
        </p:spPr>
      </p:pic>
      <p:sp>
        <p:nvSpPr>
          <p:cNvPr id="31" name="Freeform 11">
            <a:extLst>
              <a:ext uri="{FF2B5EF4-FFF2-40B4-BE49-F238E27FC236}">
                <a16:creationId xmlns:a16="http://schemas.microsoft.com/office/drawing/2014/main" id="{AF838850-2A6A-406A-A36B-1B8E95BA96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100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80DF1-BBBD-41EC-A591-97638F6B6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669" y="624110"/>
            <a:ext cx="4137059" cy="1280890"/>
          </a:xfrm>
        </p:spPr>
        <p:txBody>
          <a:bodyPr>
            <a:normAutofit/>
          </a:bodyPr>
          <a:lstStyle/>
          <a:p>
            <a:r>
              <a:rPr lang="fr-FR" sz="3200"/>
              <a:t>Bistrot Ephémère</a:t>
            </a:r>
          </a:p>
        </p:txBody>
      </p:sp>
      <p:sp>
        <p:nvSpPr>
          <p:cNvPr id="61" name="Content Placeholder 60">
            <a:extLst>
              <a:ext uri="{FF2B5EF4-FFF2-40B4-BE49-F238E27FC236}">
                <a16:creationId xmlns:a16="http://schemas.microsoft.com/office/drawing/2014/main" id="{B3393A44-98C4-4C66-8A86-00A8E3B90E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3956" y="2133600"/>
            <a:ext cx="4140772" cy="3777622"/>
          </a:xfrm>
        </p:spPr>
        <p:txBody>
          <a:bodyPr>
            <a:normAutofit/>
          </a:bodyPr>
          <a:lstStyle/>
          <a:p>
            <a:r>
              <a:rPr lang="fr-FR" sz="1600" dirty="0">
                <a:solidFill>
                  <a:srgbClr val="000000"/>
                </a:solidFill>
              </a:rPr>
              <a:t>Temps incertain: replis à la salle des fêtes</a:t>
            </a:r>
          </a:p>
          <a:p>
            <a:r>
              <a:rPr lang="fr-FR" sz="1600" dirty="0">
                <a:solidFill>
                  <a:srgbClr val="000000"/>
                </a:solidFill>
              </a:rPr>
              <a:t>Bonne ambiance, moins de monde que les années passées. 14 juillet ?</a:t>
            </a:r>
          </a:p>
          <a:p>
            <a:r>
              <a:rPr lang="fr-FR" sz="1600" dirty="0">
                <a:solidFill>
                  <a:srgbClr val="000000"/>
                </a:solidFill>
              </a:rPr>
              <a:t>La limonade pression était bonne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FCE64CB-D573-41E1-9E28-1FD8AF7BDC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271" r="28274" b="1"/>
          <a:stretch/>
        </p:blipFill>
        <p:spPr>
          <a:xfrm>
            <a:off x="6091916" y="623190"/>
            <a:ext cx="2640877" cy="5288032"/>
          </a:xfrm>
          <a:prstGeom prst="rect">
            <a:avLst/>
          </a:prstGeom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D3D88F0-7022-4E7B-8B7C-205A4DE6FB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029" r="37429" b="1"/>
          <a:stretch/>
        </p:blipFill>
        <p:spPr>
          <a:xfrm>
            <a:off x="8896519" y="623190"/>
            <a:ext cx="2647024" cy="528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1974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3C12C-F8A4-43D2-9322-1A0989D11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Bilan</a:t>
            </a:r>
            <a:r>
              <a:rPr lang="en-US" dirty="0"/>
              <a:t> Financier</a:t>
            </a:r>
            <a:endParaRPr lang="fr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26B5EC-A157-441B-B500-67D89836CE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264722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744E0-37FE-4EAC-9229-ED6DC344A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Cotisation 2019-20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43C937-B3F0-4E23-8556-F03B465730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Proposition du CA: passer à 11 euro.</a:t>
            </a:r>
          </a:p>
        </p:txBody>
      </p:sp>
    </p:spTree>
    <p:extLst>
      <p:ext uri="{BB962C8B-B14F-4D97-AF65-F5344CB8AC3E}">
        <p14:creationId xmlns:p14="http://schemas.microsoft.com/office/powerpoint/2010/main" val="38395132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FC7F5C53-48A1-417A-B81C-E2D682CFA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E8C381-587E-4646-99B0-F6309EDB6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5122652" cy="1259894"/>
          </a:xfrm>
        </p:spPr>
        <p:txBody>
          <a:bodyPr>
            <a:normAutofit/>
          </a:bodyPr>
          <a:lstStyle/>
          <a:p>
            <a:r>
              <a:rPr lang="en-US" dirty="0" err="1"/>
              <a:t>Ancienne</a:t>
            </a:r>
            <a:r>
              <a:rPr lang="en-US" dirty="0"/>
              <a:t> Ecole</a:t>
            </a:r>
            <a:br>
              <a:rPr lang="en-US" dirty="0"/>
            </a:br>
            <a:r>
              <a:rPr lang="en-US" dirty="0"/>
              <a:t>	Nouveau Local</a:t>
            </a:r>
            <a:endParaRPr lang="fr-FR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1B47D7B-FBC1-451A-9EB3-ADA2ABB96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DDEF8F63-B5C1-415E-AFD7-E05D159D1F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5" y="2133600"/>
            <a:ext cx="5122652" cy="3759253"/>
          </a:xfrm>
        </p:spPr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0D1B14C-2FFE-43AB-AC22-1A49568614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2084" b="-3"/>
          <a:stretch/>
        </p:blipFill>
        <p:spPr>
          <a:xfrm>
            <a:off x="6091916" y="645106"/>
            <a:ext cx="5451627" cy="5247747"/>
          </a:xfrm>
          <a:prstGeom prst="rect">
            <a:avLst/>
          </a:prstGeom>
        </p:spPr>
      </p:pic>
      <p:sp>
        <p:nvSpPr>
          <p:cNvPr id="27" name="Freeform 12">
            <a:extLst>
              <a:ext uri="{FF2B5EF4-FFF2-40B4-BE49-F238E27FC236}">
                <a16:creationId xmlns:a16="http://schemas.microsoft.com/office/drawing/2014/main" id="{D290F82B-4A61-479E-9EDF-E52FA9D97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5043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97AEE-5485-4E71-A47C-61040E045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Renouvellement du CA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4D1233D-5101-49E2-B93B-2455D68E1C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7758504"/>
              </p:ext>
            </p:extLst>
          </p:nvPr>
        </p:nvGraphicFramePr>
        <p:xfrm>
          <a:off x="735879" y="1796002"/>
          <a:ext cx="10683728" cy="3939776"/>
        </p:xfrm>
        <a:graphic>
          <a:graphicData uri="http://schemas.openxmlformats.org/drawingml/2006/table">
            <a:tbl>
              <a:tblPr/>
              <a:tblGrid>
                <a:gridCol w="1981472">
                  <a:extLst>
                    <a:ext uri="{9D8B030D-6E8A-4147-A177-3AD203B41FA5}">
                      <a16:colId xmlns:a16="http://schemas.microsoft.com/office/drawing/2014/main" val="490919754"/>
                    </a:ext>
                  </a:extLst>
                </a:gridCol>
                <a:gridCol w="1297807">
                  <a:extLst>
                    <a:ext uri="{9D8B030D-6E8A-4147-A177-3AD203B41FA5}">
                      <a16:colId xmlns:a16="http://schemas.microsoft.com/office/drawing/2014/main" val="2503517514"/>
                    </a:ext>
                  </a:extLst>
                </a:gridCol>
                <a:gridCol w="1035155">
                  <a:extLst>
                    <a:ext uri="{9D8B030D-6E8A-4147-A177-3AD203B41FA5}">
                      <a16:colId xmlns:a16="http://schemas.microsoft.com/office/drawing/2014/main" val="2956046806"/>
                    </a:ext>
                  </a:extLst>
                </a:gridCol>
                <a:gridCol w="1193519">
                  <a:extLst>
                    <a:ext uri="{9D8B030D-6E8A-4147-A177-3AD203B41FA5}">
                      <a16:colId xmlns:a16="http://schemas.microsoft.com/office/drawing/2014/main" val="1720713883"/>
                    </a:ext>
                  </a:extLst>
                </a:gridCol>
                <a:gridCol w="1035155">
                  <a:extLst>
                    <a:ext uri="{9D8B030D-6E8A-4147-A177-3AD203B41FA5}">
                      <a16:colId xmlns:a16="http://schemas.microsoft.com/office/drawing/2014/main" val="3104761644"/>
                    </a:ext>
                  </a:extLst>
                </a:gridCol>
                <a:gridCol w="1035155">
                  <a:extLst>
                    <a:ext uri="{9D8B030D-6E8A-4147-A177-3AD203B41FA5}">
                      <a16:colId xmlns:a16="http://schemas.microsoft.com/office/drawing/2014/main" val="1009259443"/>
                    </a:ext>
                  </a:extLst>
                </a:gridCol>
                <a:gridCol w="1035155">
                  <a:extLst>
                    <a:ext uri="{9D8B030D-6E8A-4147-A177-3AD203B41FA5}">
                      <a16:colId xmlns:a16="http://schemas.microsoft.com/office/drawing/2014/main" val="1209558245"/>
                    </a:ext>
                  </a:extLst>
                </a:gridCol>
                <a:gridCol w="1035155">
                  <a:extLst>
                    <a:ext uri="{9D8B030D-6E8A-4147-A177-3AD203B41FA5}">
                      <a16:colId xmlns:a16="http://schemas.microsoft.com/office/drawing/2014/main" val="2584238833"/>
                    </a:ext>
                  </a:extLst>
                </a:gridCol>
                <a:gridCol w="1035155">
                  <a:extLst>
                    <a:ext uri="{9D8B030D-6E8A-4147-A177-3AD203B41FA5}">
                      <a16:colId xmlns:a16="http://schemas.microsoft.com/office/drawing/2014/main" val="1504307399"/>
                    </a:ext>
                  </a:extLst>
                </a:gridCol>
              </a:tblGrid>
              <a:tr h="52768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MEMBRES DU BUREAU 2018/2019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Entrée au CA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2013 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2014 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2015 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2016 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2017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2018 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2019 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4488713"/>
                  </a:ext>
                </a:extLst>
              </a:tr>
              <a:tr h="37691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André DEJAUNE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avant 1995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6458369"/>
                  </a:ext>
                </a:extLst>
              </a:tr>
              <a:tr h="37691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Nicole PREVOT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avant 1995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869165"/>
                  </a:ext>
                </a:extLst>
              </a:tr>
              <a:tr h="37691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Christian WILLIG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6774065"/>
                  </a:ext>
                </a:extLst>
              </a:tr>
              <a:tr h="37691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Claire GODOT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9463214"/>
                  </a:ext>
                </a:extLst>
              </a:tr>
              <a:tr h="37691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Agnès FAJON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8584148"/>
                  </a:ext>
                </a:extLst>
              </a:tr>
              <a:tr h="37691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Pascal GEORGE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0014821"/>
                  </a:ext>
                </a:extLst>
              </a:tr>
              <a:tr h="37691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Étienne CHERRIER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5265707"/>
                  </a:ext>
                </a:extLst>
              </a:tr>
              <a:tr h="37691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Nathalie COLIN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7877230"/>
                  </a:ext>
                </a:extLst>
              </a:tr>
              <a:tr h="39675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virginie GOETZMANN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95418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7254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C5BC0-C708-4401-BC6E-6406FB11D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915" y="96047"/>
            <a:ext cx="8911687" cy="1280890"/>
          </a:xfrm>
        </p:spPr>
        <p:txBody>
          <a:bodyPr/>
          <a:lstStyle/>
          <a:p>
            <a:r>
              <a:rPr lang="fr-FR" dirty="0"/>
              <a:t>Rapport d’Activités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D9822B4-26E3-4B03-9413-0DEFAA36DD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30045" y="328107"/>
            <a:ext cx="3025318" cy="2268989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7EF787B-DC10-4BB8-88ED-4C5A109B7E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1808" y="1174072"/>
            <a:ext cx="2861413" cy="214606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DAE1AEF-532A-457B-ABD5-E933CA0E56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2248" y="2470500"/>
            <a:ext cx="2692742" cy="201955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9CAAB68-F2F7-40C8-AC4E-E3EF0C5047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69315" y="775225"/>
            <a:ext cx="2826322" cy="211974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E3AD5FA-3DAE-4D26-A7CE-9AC8EE5EE6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10427" y="1790064"/>
            <a:ext cx="2690905" cy="201817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555D719-0C4B-4D51-A5F7-386C2810028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60084" y="3153699"/>
            <a:ext cx="2727096" cy="204532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BF2C50C-8832-49DE-90D2-2562067C41B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00042" y="2454962"/>
            <a:ext cx="3387508" cy="254063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F22DB283-AFB0-46C6-8003-10D33F8A0C3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60697" y="4327812"/>
            <a:ext cx="2532745" cy="189955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56BB99E-6D9E-4341-9116-2A2D49F50FA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13371" y="3876735"/>
            <a:ext cx="2532745" cy="189955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99580827-BB53-422F-8D41-A174A35913C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88003" y="3633424"/>
            <a:ext cx="2861413" cy="214606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7D1A32D-6044-4CE3-9627-ED5B6BAE7A6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5507" y="1730675"/>
            <a:ext cx="2861413" cy="214606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9199F10D-0CB0-4A9D-82B4-A4BD737E034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439806" y="4562664"/>
            <a:ext cx="2798621" cy="2098965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B5093829-9A10-4275-A415-AE731B6AC98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58978" y="4960415"/>
            <a:ext cx="2322848" cy="1742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33972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E44D8-A068-44A2-BA2C-2042E70CD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/>
              <a:t>Demain la fête patronale </a:t>
            </a:r>
            <a:endParaRPr lang="fr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DE946B-5A03-436F-AFFA-62B313C467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9387348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A73E8-B752-4EDA-88DD-F44F9A6BB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Cette année nous fêtons nos 30 ans!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681FC7-DEA2-4C63-846E-B838B63357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1646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FC7BE47C-BAEE-49EE-BB54-156C979AC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2EE9AC32-EDB1-4EFD-BB0E-C26E206C1B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2FDF0B09-0E9E-45B4-B91E-0E7734ED14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1EEB8353-6E5B-417C-B98B-07EE306402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F9C5BD3B-D39A-4F8B-9240-7A6C153F01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FD941421-268E-4666-A503-9F058B2478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A00E88A0-7025-47DF-BA70-A8F6F57088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DE00BA63-6194-4ECA-84D8-80235F4093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39AC4B74-4C3D-4EDA-94C2-CDA24D0689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202B11E6-4CA9-4162-AF59-8C145BC3B8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8B0AF5D0-1EDB-41E2-8FCD-60CBC2EF5B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C0D0B969-D0AC-487B-9438-B1FA328473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F7583D38-95E7-4E22-8130-05E88EC0E9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B3CB4D2-7362-459B-B043-4A7AA941D5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32"/>
            <a:ext cx="2356675" cy="6853285"/>
            <a:chOff x="6627813" y="195454"/>
            <a:chExt cx="1952625" cy="5678297"/>
          </a:xfrm>
        </p:grpSpPr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340EF90C-4725-4FA2-9C0E-5CC80706D4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55B4B95F-5B02-4199-A4CF-BF80796B2E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id="{B1A85464-EB4E-4F24-B8D1-5AAB1BD177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F9CEBF3A-E181-4658-A255-3280C61262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8C349E6E-E8E7-4B47-BE5A-46BC3CCF97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5DD8C0E0-3E7A-4139-BD20-6E74984104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3F5C45D2-1802-44B0-A7A1-E7643C61BB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E70E5B6E-B6D6-4758-87EB-CE36D7E73C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42D1616A-61DA-4C6C-9AB1-A69903B14F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BE714FAF-C28B-40B1-8019-BBDC970C51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C7AFB3CA-A3ED-4531-BCA8-7571793D40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025E88D5-74FA-49C6-8C3A-2C145643D9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55438AA5-07F1-406C-8BA2-E8A868DE0F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2" name="Freeform 6">
            <a:extLst>
              <a:ext uri="{FF2B5EF4-FFF2-40B4-BE49-F238E27FC236}">
                <a16:creationId xmlns:a16="http://schemas.microsoft.com/office/drawing/2014/main" id="{C437C0A1-9874-40F4-B52A-107A57A05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7F54FD-0B27-4782-B055-53302EF55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13" y="4775200"/>
            <a:ext cx="8915399" cy="8234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/>
              <a:t>Gym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35EB8B-DFC3-4F33-94F9-9896AC79C2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3" y="5598647"/>
            <a:ext cx="8915399" cy="52275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Nicole Prévot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FBAA29-6504-4FBE-BC09-1C8F5D9733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/>
          </a:blip>
          <a:srcRect l="2897" r="12254" b="1"/>
          <a:stretch/>
        </p:blipFill>
        <p:spPr>
          <a:xfrm>
            <a:off x="2589212" y="634963"/>
            <a:ext cx="4375837" cy="38549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5677EA7-A83E-485D-9544-E179EA1DCEE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/>
          </a:blip>
          <a:srcRect l="7648" r="7219" b="1"/>
          <a:stretch/>
        </p:blipFill>
        <p:spPr>
          <a:xfrm>
            <a:off x="7128775" y="631823"/>
            <a:ext cx="4375836" cy="3854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092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11">
            <a:extLst>
              <a:ext uri="{FF2B5EF4-FFF2-40B4-BE49-F238E27FC236}">
                <a16:creationId xmlns:a16="http://schemas.microsoft.com/office/drawing/2014/main" id="{CD634F31-88A7-4E82-9070-D63A6428E0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D6C057C8-1E16-4060-8D55-05D5D5D070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E1F98C26-0A9C-4742-A698-19158F1C84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D87E6507-86BA-46F9-B90E-7F3E5ADC77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04581D9B-E0A7-43E7-A38D-34182FD4F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C08DA6B1-2269-41B3-A787-BA547DF377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BA8AD4A9-ABF6-42E7-8141-CFF407E59D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3AD59983-4E3C-41A7-9165-E87AEAD282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C563901A-235B-487B-B94E-4B9412B61B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0E724F3A-410B-4217-85AF-A5D187057F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52C8871D-13F5-4561-8F6C-A4D880ECC9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EF244A66-C28B-4EF7-BB63-2C00DE043D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762A3201-75BE-44DF-8C82-C6635D9367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59" name="Group 25">
            <a:extLst>
              <a:ext uri="{FF2B5EF4-FFF2-40B4-BE49-F238E27FC236}">
                <a16:creationId xmlns:a16="http://schemas.microsoft.com/office/drawing/2014/main" id="{DE7C1789-56F1-4821-8CC9-343034A62A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32"/>
            <a:ext cx="2356675" cy="6853285"/>
            <a:chOff x="6627813" y="195454"/>
            <a:chExt cx="1952625" cy="5678297"/>
          </a:xfrm>
        </p:grpSpPr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9B177574-8A90-42DE-AF54-7373CF84F6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FBDDC1F5-6C7F-46F7-989A-C7A5DE8FBC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id="{6340295C-F48B-4A74-8DCC-60CF612201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1A03C1B3-6CBF-4E4C-80FE-220EA6E5DA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695685FE-1D7F-404C-AC82-0C05C0F2E7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620A0536-4D49-4EA8-92CF-B9CB4C158B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C2C7A12C-E22E-467C-AFDC-9FACC2199A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92AB8B27-3820-458F-B66C-E4FE27ECD3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AEBAA7A1-DCDB-4719-8C4D-5FD7B52775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07C3439C-CA32-4BF0-86C6-A9D201EFE2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23288E86-BF41-4FAE-8FFC-4F5F9FD2DF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B91B6C72-0DF9-4ECF-B00E-8393A0C1B9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3" name="Rectangle 39">
            <a:extLst>
              <a:ext uri="{FF2B5EF4-FFF2-40B4-BE49-F238E27FC236}">
                <a16:creationId xmlns:a16="http://schemas.microsoft.com/office/drawing/2014/main" id="{91D7BA48-C009-48C1-BA03-2BA26320AA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5" name="Freeform 6">
            <a:extLst>
              <a:ext uri="{FF2B5EF4-FFF2-40B4-BE49-F238E27FC236}">
                <a16:creationId xmlns:a16="http://schemas.microsoft.com/office/drawing/2014/main" id="{E00C8CE1-1B36-4F2F-BCD6-6C122ECFF9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59B0ABF0-4506-49F8-91DA-0627A5CE10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87E34870-2BA1-4625-B410-D140198D3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47" name="Freeform 11">
              <a:extLst>
                <a:ext uri="{FF2B5EF4-FFF2-40B4-BE49-F238E27FC236}">
                  <a16:creationId xmlns:a16="http://schemas.microsoft.com/office/drawing/2014/main" id="{32B823AF-A32C-4047-9C8E-CDDDA2EF11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12">
              <a:extLst>
                <a:ext uri="{FF2B5EF4-FFF2-40B4-BE49-F238E27FC236}">
                  <a16:creationId xmlns:a16="http://schemas.microsoft.com/office/drawing/2014/main" id="{849CE7D1-9A99-4F71-BEF1-7ABFC43816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9" name="Freeform 13">
              <a:extLst>
                <a:ext uri="{FF2B5EF4-FFF2-40B4-BE49-F238E27FC236}">
                  <a16:creationId xmlns:a16="http://schemas.microsoft.com/office/drawing/2014/main" id="{E09067A8-2B63-4131-881B-9C170173AA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0" name="Freeform 14">
              <a:extLst>
                <a:ext uri="{FF2B5EF4-FFF2-40B4-BE49-F238E27FC236}">
                  <a16:creationId xmlns:a16="http://schemas.microsoft.com/office/drawing/2014/main" id="{922D0199-CCC8-4438-B5F1-F82A0D15A4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1" name="Freeform 15">
              <a:extLst>
                <a:ext uri="{FF2B5EF4-FFF2-40B4-BE49-F238E27FC236}">
                  <a16:creationId xmlns:a16="http://schemas.microsoft.com/office/drawing/2014/main" id="{D707E078-901B-4EEB-8ED0-68C042AD25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2" name="Freeform 16">
              <a:extLst>
                <a:ext uri="{FF2B5EF4-FFF2-40B4-BE49-F238E27FC236}">
                  <a16:creationId xmlns:a16="http://schemas.microsoft.com/office/drawing/2014/main" id="{C72EC5A9-800D-4952-B84E-26E5980D4B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3" name="Freeform 17">
              <a:extLst>
                <a:ext uri="{FF2B5EF4-FFF2-40B4-BE49-F238E27FC236}">
                  <a16:creationId xmlns:a16="http://schemas.microsoft.com/office/drawing/2014/main" id="{C4CDDF7C-B855-4B38-B529-BC219CC8BF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4" name="Freeform 18">
              <a:extLst>
                <a:ext uri="{FF2B5EF4-FFF2-40B4-BE49-F238E27FC236}">
                  <a16:creationId xmlns:a16="http://schemas.microsoft.com/office/drawing/2014/main" id="{191DBC6A-59FC-4FC7-BECB-AEA1C27568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5" name="Freeform 19">
              <a:extLst>
                <a:ext uri="{FF2B5EF4-FFF2-40B4-BE49-F238E27FC236}">
                  <a16:creationId xmlns:a16="http://schemas.microsoft.com/office/drawing/2014/main" id="{1D5D541C-D89D-44F1-828E-4C9197B4E2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6" name="Freeform 20">
              <a:extLst>
                <a:ext uri="{FF2B5EF4-FFF2-40B4-BE49-F238E27FC236}">
                  <a16:creationId xmlns:a16="http://schemas.microsoft.com/office/drawing/2014/main" id="{48D743DC-7AC8-4608-BE9E-0D6BB7615E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7" name="Freeform 21">
              <a:extLst>
                <a:ext uri="{FF2B5EF4-FFF2-40B4-BE49-F238E27FC236}">
                  <a16:creationId xmlns:a16="http://schemas.microsoft.com/office/drawing/2014/main" id="{C9317E5F-2DFF-401C-94FC-D76D13842F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8" name="Freeform 22">
              <a:extLst>
                <a:ext uri="{FF2B5EF4-FFF2-40B4-BE49-F238E27FC236}">
                  <a16:creationId xmlns:a16="http://schemas.microsoft.com/office/drawing/2014/main" id="{67D1D9B6-3E9B-450F-88E8-05559752C1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BF6D78D-A2EC-4F71-814F-8B2A9AA7B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13" y="4529540"/>
            <a:ext cx="8915399" cy="116242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Zumba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107AB4-F0C3-4F74-9CDB-492C54C19C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3" y="5696711"/>
            <a:ext cx="8915399" cy="50718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Nathalie Colin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F28D811D-F2C7-45AB-85A8-3150E23078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61" name="Freeform 27">
              <a:extLst>
                <a:ext uri="{FF2B5EF4-FFF2-40B4-BE49-F238E27FC236}">
                  <a16:creationId xmlns:a16="http://schemas.microsoft.com/office/drawing/2014/main" id="{D1F2C382-E596-4F88-94D4-699209A47B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2" name="Freeform 28">
              <a:extLst>
                <a:ext uri="{FF2B5EF4-FFF2-40B4-BE49-F238E27FC236}">
                  <a16:creationId xmlns:a16="http://schemas.microsoft.com/office/drawing/2014/main" id="{2A3DB51A-E0E1-4807-A41C-059E9DF5BD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3" name="Freeform 29">
              <a:extLst>
                <a:ext uri="{FF2B5EF4-FFF2-40B4-BE49-F238E27FC236}">
                  <a16:creationId xmlns:a16="http://schemas.microsoft.com/office/drawing/2014/main" id="{FEB0720C-3544-4EBE-BFBB-0CFA610060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4" name="Freeform 30">
              <a:extLst>
                <a:ext uri="{FF2B5EF4-FFF2-40B4-BE49-F238E27FC236}">
                  <a16:creationId xmlns:a16="http://schemas.microsoft.com/office/drawing/2014/main" id="{A749D5D1-F9B3-4873-8464-E5E268A33D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5" name="Freeform 31">
              <a:extLst>
                <a:ext uri="{FF2B5EF4-FFF2-40B4-BE49-F238E27FC236}">
                  <a16:creationId xmlns:a16="http://schemas.microsoft.com/office/drawing/2014/main" id="{B88B2687-8B14-4C34-8367-55B949F2B8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6" name="Freeform 32">
              <a:extLst>
                <a:ext uri="{FF2B5EF4-FFF2-40B4-BE49-F238E27FC236}">
                  <a16:creationId xmlns:a16="http://schemas.microsoft.com/office/drawing/2014/main" id="{9FB65537-13D2-4242-ABD5-8E1B8FBA0E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7" name="Freeform 33">
              <a:extLst>
                <a:ext uri="{FF2B5EF4-FFF2-40B4-BE49-F238E27FC236}">
                  <a16:creationId xmlns:a16="http://schemas.microsoft.com/office/drawing/2014/main" id="{3162FE53-4816-4A02-B9AB-32FD067B35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8" name="Freeform 34">
              <a:extLst>
                <a:ext uri="{FF2B5EF4-FFF2-40B4-BE49-F238E27FC236}">
                  <a16:creationId xmlns:a16="http://schemas.microsoft.com/office/drawing/2014/main" id="{43553734-1A69-45D1-9355-3E5087C3D8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9" name="Freeform 35">
              <a:extLst>
                <a:ext uri="{FF2B5EF4-FFF2-40B4-BE49-F238E27FC236}">
                  <a16:creationId xmlns:a16="http://schemas.microsoft.com/office/drawing/2014/main" id="{20E3CC5C-6802-44F0-BD41-17D7B3C4CA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0" name="Freeform 36">
              <a:extLst>
                <a:ext uri="{FF2B5EF4-FFF2-40B4-BE49-F238E27FC236}">
                  <a16:creationId xmlns:a16="http://schemas.microsoft.com/office/drawing/2014/main" id="{B48A7359-0136-4C54-B2A8-F5923B2803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1" name="Freeform 37">
              <a:extLst>
                <a:ext uri="{FF2B5EF4-FFF2-40B4-BE49-F238E27FC236}">
                  <a16:creationId xmlns:a16="http://schemas.microsoft.com/office/drawing/2014/main" id="{935F97D0-741F-4E6B-BF70-16D11D33CA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2" name="Freeform 38">
              <a:extLst>
                <a:ext uri="{FF2B5EF4-FFF2-40B4-BE49-F238E27FC236}">
                  <a16:creationId xmlns:a16="http://schemas.microsoft.com/office/drawing/2014/main" id="{84385245-4DAD-410F-8302-5A5854E9FE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4" name="Rectangle 73">
            <a:extLst>
              <a:ext uri="{FF2B5EF4-FFF2-40B4-BE49-F238E27FC236}">
                <a16:creationId xmlns:a16="http://schemas.microsoft.com/office/drawing/2014/main" id="{EB368C47-E7C1-4F40-B6DB-33E2834666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3569D2-980B-4577-8D1E-964D9D8EA6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89212" y="907126"/>
            <a:ext cx="4399491" cy="30686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D8BA078-DD6A-4134-A168-89E2B77034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152428" y="984117"/>
            <a:ext cx="4399491" cy="2914662"/>
          </a:xfrm>
          <a:prstGeom prst="rect">
            <a:avLst/>
          </a:prstGeom>
        </p:spPr>
      </p:pic>
      <p:sp>
        <p:nvSpPr>
          <p:cNvPr id="76" name="Freeform 33">
            <a:extLst>
              <a:ext uri="{FF2B5EF4-FFF2-40B4-BE49-F238E27FC236}">
                <a16:creationId xmlns:a16="http://schemas.microsoft.com/office/drawing/2014/main" id="{05EC6AD2-EBD1-4938-AAB6-E64C99A596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753578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46378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2AF2B-5BD3-449A-B7B5-736397B59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669" y="624110"/>
            <a:ext cx="4137059" cy="1280890"/>
          </a:xfrm>
        </p:spPr>
        <p:txBody>
          <a:bodyPr>
            <a:normAutofit/>
          </a:bodyPr>
          <a:lstStyle/>
          <a:p>
            <a:r>
              <a:rPr lang="fr-FR" sz="3200"/>
              <a:t>Yoga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3BD875-0304-45DE-B8AB-F4CCAE4D40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3956" y="2133600"/>
            <a:ext cx="4140772" cy="3777622"/>
          </a:xfrm>
        </p:spPr>
        <p:txBody>
          <a:bodyPr>
            <a:normAutofit/>
          </a:bodyPr>
          <a:lstStyle/>
          <a:p>
            <a:r>
              <a:rPr lang="fr-FR" sz="1600">
                <a:solidFill>
                  <a:srgbClr val="000000"/>
                </a:solidFill>
              </a:rPr>
              <a:t>Nicole Prévot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B6B9F7-F304-4A25-8963-0B6CF544AF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93856" y="645106"/>
            <a:ext cx="5247747" cy="5247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7880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3C55EE7-46F1-4FCE-8963-702DFF955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8C530D-7495-4E97-AA3B-CBCE413AC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5122652" cy="1259894"/>
          </a:xfrm>
        </p:spPr>
        <p:txBody>
          <a:bodyPr>
            <a:normAutofit/>
          </a:bodyPr>
          <a:lstStyle/>
          <a:p>
            <a:r>
              <a:rPr lang="fr-FR" dirty="0"/>
              <a:t>Détente et Loisirs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4EFD645-DA65-4344-9A09-F1A9ECA780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179CBB-BF83-4232-A492-D3C0F2EBDB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5" y="2133600"/>
            <a:ext cx="5122652" cy="3759253"/>
          </a:xfrm>
        </p:spPr>
        <p:txBody>
          <a:bodyPr>
            <a:normAutofit/>
          </a:bodyPr>
          <a:lstStyle/>
          <a:p>
            <a:r>
              <a:rPr lang="fr-FR" dirty="0"/>
              <a:t>Nicole Prévot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44E5F9-82F7-4586-8175-F1F1033F45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18595" y="645106"/>
            <a:ext cx="3998268" cy="26988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3D2C562-F0ED-414E-9CCF-1ED881012D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41338" y="3508529"/>
            <a:ext cx="3941031" cy="2384324"/>
          </a:xfrm>
          <a:prstGeom prst="rect">
            <a:avLst/>
          </a:prstGeom>
        </p:spPr>
      </p:pic>
      <p:sp>
        <p:nvSpPr>
          <p:cNvPr id="16" name="Freeform 12">
            <a:extLst>
              <a:ext uri="{FF2B5EF4-FFF2-40B4-BE49-F238E27FC236}">
                <a16:creationId xmlns:a16="http://schemas.microsoft.com/office/drawing/2014/main" id="{52E1387C-B186-463D-8EC6-72189C2FAD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0146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79C2E-8E26-4547-A501-5E1EDD90F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7214" y="301992"/>
            <a:ext cx="6239348" cy="882572"/>
          </a:xfrm>
        </p:spPr>
        <p:txBody>
          <a:bodyPr/>
          <a:lstStyle/>
          <a:p>
            <a:r>
              <a:rPr lang="fr-FR" dirty="0"/>
              <a:t>Atelier Créatifs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C23E1F-6A1A-4594-9E7F-690D0ADE04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4875" y="1264555"/>
            <a:ext cx="8911687" cy="3130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b="1" dirty="0"/>
              <a:t>Pascale Colin et Danielle </a:t>
            </a:r>
            <a:r>
              <a:rPr lang="fr-FR" b="1" dirty="0" err="1"/>
              <a:t>Hornut</a:t>
            </a:r>
            <a:endParaRPr lang="fr-FR" b="1" dirty="0"/>
          </a:p>
          <a:p>
            <a:r>
              <a:rPr lang="fr-FR" dirty="0"/>
              <a:t>a fonctionné tout au long de l’année</a:t>
            </a:r>
          </a:p>
          <a:p>
            <a:r>
              <a:rPr lang="fr-FR" dirty="0"/>
              <a:t>moyenne de 4 a 5 personnes présentes par jeudi</a:t>
            </a:r>
          </a:p>
          <a:p>
            <a:r>
              <a:rPr lang="fr-FR" dirty="0"/>
              <a:t>chacun fait ce qu'il a envie de faire</a:t>
            </a:r>
          </a:p>
          <a:p>
            <a:r>
              <a:rPr lang="fr-FR" dirty="0"/>
              <a:t>pas d'atelier commun sauf pour le téléthon et le tour de France</a:t>
            </a:r>
          </a:p>
          <a:p>
            <a:r>
              <a:rPr lang="fr-FR" dirty="0"/>
              <a:t>café, thé, tisanes....</a:t>
            </a:r>
            <a:br>
              <a:rPr lang="fr-FR" b="1" dirty="0"/>
            </a:br>
            <a:br>
              <a:rPr lang="fr-FR" b="1" dirty="0"/>
            </a:br>
            <a:r>
              <a:rPr lang="fr-FR" b="1" dirty="0"/>
              <a:t>Ce qui est recherché et apprécié en priorité, c'est la convivialité</a:t>
            </a:r>
            <a:br>
              <a:rPr lang="fr-FR" b="1" dirty="0"/>
            </a:br>
            <a:endParaRPr lang="fr-FR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2471F85-419D-49BC-83CB-567E44273648}"/>
              </a:ext>
            </a:extLst>
          </p:cNvPr>
          <p:cNvSpPr txBox="1">
            <a:spLocks/>
          </p:cNvSpPr>
          <p:nvPr/>
        </p:nvSpPr>
        <p:spPr>
          <a:xfrm>
            <a:off x="2471447" y="4395355"/>
            <a:ext cx="9220201" cy="20255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b="1" u="sng" dirty="0"/>
              <a:t>Perspectives pour l'année 2019/2020</a:t>
            </a:r>
          </a:p>
          <a:p>
            <a:r>
              <a:rPr lang="fr-FR" dirty="0"/>
              <a:t>Changement de titre : "Rencontre et partage« </a:t>
            </a:r>
          </a:p>
          <a:p>
            <a:r>
              <a:rPr lang="fr-FR" dirty="0"/>
              <a:t>activités toujours un jeudi sur deux à l’école</a:t>
            </a:r>
          </a:p>
          <a:p>
            <a:r>
              <a:rPr lang="fr-FR" dirty="0"/>
              <a:t>projets définis en communs, sorties cinéma, visites d’expositions…</a:t>
            </a:r>
            <a:br>
              <a:rPr lang="fr-FR" b="1" dirty="0"/>
            </a:br>
            <a:endParaRPr lang="fr-FR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4455008-4CC8-419B-964B-291E46E78D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5195" y="970766"/>
            <a:ext cx="3537820" cy="265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565425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846</Words>
  <Application>Microsoft Office PowerPoint</Application>
  <PresentationFormat>Widescreen</PresentationFormat>
  <Paragraphs>248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5" baseType="lpstr">
      <vt:lpstr>Arial</vt:lpstr>
      <vt:lpstr>Century Gothic</vt:lpstr>
      <vt:lpstr>Wingdings 3</vt:lpstr>
      <vt:lpstr>Wisp</vt:lpstr>
      <vt:lpstr>Bienvenue à l’Assemblée Générale de Votre Foyer Rural « Les Trabecs »</vt:lpstr>
      <vt:lpstr>Déroulé</vt:lpstr>
      <vt:lpstr>Rapport Moral</vt:lpstr>
      <vt:lpstr>Rapport d’Activités</vt:lpstr>
      <vt:lpstr>Gym</vt:lpstr>
      <vt:lpstr>Zumba</vt:lpstr>
      <vt:lpstr>Yoga</vt:lpstr>
      <vt:lpstr>Détente et Loisirs</vt:lpstr>
      <vt:lpstr>Atelier Créatifs</vt:lpstr>
      <vt:lpstr>Djembe Danse Africaine</vt:lpstr>
      <vt:lpstr>VTT</vt:lpstr>
      <vt:lpstr>Bibliothèque</vt:lpstr>
      <vt:lpstr>Activités Physiques Ludiques pour les Enfants</vt:lpstr>
      <vt:lpstr>Activités Manuelles pour les enfants de 4 à 10 ans.</vt:lpstr>
      <vt:lpstr>Evènements Festifs et Ateliers ponctuels</vt:lpstr>
      <vt:lpstr>Fête Patronale</vt:lpstr>
      <vt:lpstr>Marché d’automne</vt:lpstr>
      <vt:lpstr>Halloween</vt:lpstr>
      <vt:lpstr>Atelier Cuisine</vt:lpstr>
      <vt:lpstr>Partenariat du Foyer Rural avec le Téléthon/Villeython</vt:lpstr>
      <vt:lpstr>St Nicolas</vt:lpstr>
      <vt:lpstr>St Sylvestre</vt:lpstr>
      <vt:lpstr>Atelier Galette   Voeux et Galette</vt:lpstr>
      <vt:lpstr>Repas des Anciens</vt:lpstr>
      <vt:lpstr>Expo Papillons</vt:lpstr>
      <vt:lpstr>Carnaval</vt:lpstr>
      <vt:lpstr>Repas Coucous</vt:lpstr>
      <vt:lpstr>Section Jeunes</vt:lpstr>
      <vt:lpstr>Atelier d’écriture</vt:lpstr>
      <vt:lpstr>Atelier Patisserie</vt:lpstr>
      <vt:lpstr>Brocante</vt:lpstr>
      <vt:lpstr>Atelier Terre</vt:lpstr>
      <vt:lpstr>Feux de la St Jean</vt:lpstr>
      <vt:lpstr>Atelier Plein Air</vt:lpstr>
      <vt:lpstr>Bistrot Ephémère</vt:lpstr>
      <vt:lpstr>Bilan Financier</vt:lpstr>
      <vt:lpstr>Cotisation 2019-20</vt:lpstr>
      <vt:lpstr>Ancienne Ecole  Nouveau Local</vt:lpstr>
      <vt:lpstr>Renouvellement du CA</vt:lpstr>
      <vt:lpstr>Demain la fête patronale </vt:lpstr>
      <vt:lpstr>Cette année nous fêtons nos 30 ans!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Bienvenue à l’Assemblée Générale de Votre Foyer Rural « Les Trabecs »</dc:title>
  <dc:creator>Cherrier, Etienne</dc:creator>
  <cp:lastModifiedBy>Cherrier, Etienne</cp:lastModifiedBy>
  <cp:revision>6</cp:revision>
  <dcterms:created xsi:type="dcterms:W3CDTF">2019-09-05T21:02:48Z</dcterms:created>
  <dcterms:modified xsi:type="dcterms:W3CDTF">2019-09-05T21:55:37Z</dcterms:modified>
</cp:coreProperties>
</file>